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9753600" cx="13004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ce78735bf_2_75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7ce78735bf_2_75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1. Portada: Una multitud enfurecida en Listra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(Hechos 13:1-3; 14:8-20)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32" name="Google Shape;232;g37ce78735bf_2_75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ce78735bf_2_142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7ce78735bf_2_142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10. Pero Pablo y Bernabé no dejaron de predicar sobre Jesús. Fueron a la ciudad de Listra y comenzaron a hablar de Jesús allí. Un hombre que no podía caminar escuchó lo que decían y comenzó a tener fe.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09" name="Google Shape;309;g37ce78735bf_2_142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ce78735bf_2_149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7ce78735bf_2_149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11. Por el poder de Jesús, Pablo sanó al hombre. ¡El hombre se levantó y caminó! Todos estaban asombrados.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17" name="Google Shape;317;g37ce78735bf_2_149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ce78735bf_2_156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7ce78735bf_2_156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12. Pero el problema fue que la gente se emocionó por lo incorrecto. En lugar de glorificar a Dios y a Jesús, comenzaron a adorar a Pablo y a Bernabé porque creían que eran dioses. Más y más personas comenzaron a adorar a Pablo y a Bernabé como lo hacían con los otros ídolos de su ciudad. Incluso llamaron a Pablo y a Bernabé por los nombres de sus dioses: Hermes y Zeus.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25" name="Google Shape;325;g37ce78735bf_2_156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7ce78735bf_2_163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7ce78735bf_2_163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13. ¡Esto era terrible! Pablo y Bernabé trataron de decirle a la gente que dejaran de llamarlos dioses. ¡Solo hay un Dios! Él hizo el mundo y todo lo que hay en él.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Pero la gente no se detuvo a pensar. Solo escuchaban lo que todos los demás decían.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Si TODAS las personas en una multitud están gritando y diciendo que algo es verdad, ¿significa que es verdad? ¡No! Porque muchas personas digan que algo es verdad, eso no lo hace correcto.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Toda una multitud puede estar equivocada.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¡Esta multitud estaba equivocada! Pablo y Bernabé no eran dioses. Solo hay un Dios verdadero. Pablo y Bernabé eran solo hombres.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Mientras todo esto ocurría, algunos líderes judíos enojados de otros lugares que Pablo y Bernabé habían visitado llegaron y se unieron a la multitud. Estos hombres solo empeoraron el problema. Siguieron hablando y hablando sobre lo MALOS que eran Pablo y Bernabé.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¿Recuerdas cómo la multitud decía que Pablo y Bernabé eran dioses? Ahora, la multitud comenzó a creerles a los líderes judíos y empezaron a gritar que Pablo y Bernabé eran MALOS.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33" name="Google Shape;333;g37ce78735bf_2_163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ce78735bf_2_170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37ce78735bf_2_170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14. Ahora NADIE, excepto Pablo y Bernabé, quería seguir a Jesús. La multitud se enojó más. Estaban tan enojados que arrastraron a Pablo fuera de la ciudad y lo apedrearon hasta que pensaron que estaba muerto. Después de eso, simplemente lo dejaron allí.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Pero algunas personas no siguieron a la multitud. Ellos creyeron lo que Pablo había estado diciendo acerca de Jesús. Pensaron que Pablo estaba muerto y se reunieron a su alrededor.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41" name="Google Shape;341;g37ce78735bf_2_170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ce78735bf_2_177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7ce78735bf_2_177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15. En ese momento, algo asombroso sucedió. Mientras estaban allí junto a su cuerpo, Pablo se levantó y volvió a entrar a la ciudad.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49" name="Google Shape;349;g37ce78735bf_2_177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16. Pablo y Bernabé continuaron enseñando a otras personas en otras ciudades acerca de Jesús. Muchas iglesias comenzaron gracias a la obra misionera de Pablo y Bernabé. Más adelante cuando Pablo y Bernabé visitaron estas iglesias, nombraron ancianos en cada una de ellas. Líderes sabios ayudaban a las iglesias a fortalecerse.</a:t>
            </a:r>
            <a:endParaRPr/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7" name="Google Shape;357;p1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17. Finalmente, llegó el momento de regresar a casa en Antioquía.</a:t>
            </a:r>
            <a:endParaRPr/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5" name="Google Shape;365;p1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ce78735bf_2_198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7ce78735bf_2_198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18. Cuando llegaron, reunieron a la iglesia para contarles todo lo que Dios había hecho a través de ellos en este Primer Viaje Misionero. Estaban felices de estar en casa, pero sabían que otros necesitaban escuchar acerca de Jesús. Habría más viajes misioneros en el futuro.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A veces nadie quiere adorar a Dios. A veces todos piensan que Dios es malo y que Jesús no es realmente el Hijo de Dios. Pero eso no lo hace verdad. Sabemos que Jesús es nuestro Salvador y el verdadero Rey del mundo. Aun cuando todos estén en contra de Dios y de sus caminos, nosotros podemos elegir adorarlo y seguirlo.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73" name="Google Shape;373;g37ce78735bf_2_198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7ce78735bf_2_205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50" lIns="102850" spcFirstLastPara="1" rIns="102850" wrap="square" tIns="10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/>
          </a:p>
        </p:txBody>
      </p:sp>
      <p:sp>
        <p:nvSpPr>
          <p:cNvPr id="380" name="Google Shape;380;g37ce78735bf_2_205:notes"/>
          <p:cNvSpPr/>
          <p:nvPr>
            <p:ph idx="2" type="sldImg"/>
          </p:nvPr>
        </p:nvSpPr>
        <p:spPr>
          <a:xfrm>
            <a:off x="1260287" y="801885"/>
            <a:ext cx="5039700" cy="400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ce78735bf_2_83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7ce78735bf_2_83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2. Una vez, cuando las personas en la iglesia de Antioquía estaban orando y adorando a Dios, escucharon la voz del Espíritu Santo. El Espíritu Santo les dijo que enviaran a Bernabé y a Pablo como misioneros. Muchas personas en otros lugares necesitaban que vinieran misioneros a contarles las buenas noticias acerca de Jesús.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40" name="Google Shape;240;g37ce78735bf_2_83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ce78735bf_2_214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50" lIns="102850" spcFirstLastPara="1" rIns="102850" wrap="square" tIns="10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/>
          </a:p>
        </p:txBody>
      </p:sp>
      <p:sp>
        <p:nvSpPr>
          <p:cNvPr id="390" name="Google Shape;390;g37ce78735bf_2_214:notes"/>
          <p:cNvSpPr/>
          <p:nvPr>
            <p:ph idx="2" type="sldImg"/>
          </p:nvPr>
        </p:nvSpPr>
        <p:spPr>
          <a:xfrm>
            <a:off x="1260287" y="801885"/>
            <a:ext cx="5039700" cy="400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7ce78735bf_7_0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0" name="Google Shape;400;g37ce78735bf_7_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3100" lIns="103100" spcFirstLastPara="1" rIns="103100" wrap="square" tIns="10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7ce78735bf_7_0:notes"/>
          <p:cNvSpPr txBox="1"/>
          <p:nvPr>
            <p:ph idx="12" type="sldNum"/>
          </p:nvPr>
        </p:nvSpPr>
        <p:spPr>
          <a:xfrm>
            <a:off x="0" y="0"/>
            <a:ext cx="3306944" cy="3507808"/>
          </a:xfrm>
          <a:prstGeom prst="rect">
            <a:avLst/>
          </a:prstGeom>
          <a:noFill/>
          <a:ln>
            <a:noFill/>
          </a:ln>
        </p:spPr>
        <p:txBody>
          <a:bodyPr anchorCtr="0" anchor="t" bIns="51575" lIns="103100" spcFirstLastPara="1" rIns="103100" wrap="square" tIns="5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ce78735bf_2_91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7ce78735bf_2_91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3. Para mostrar que estaban de acuerdo con las instrucciones del Espíritu Santo, los líderes de la iglesia en Antioquía pusieron sus manos sobre Bernabé y Saulo para bendecirlos. Luego, los enviaron en un barco para su primer viaje misionero.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49" name="Google Shape;249;g37ce78735bf_2_91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ce78735bf_4_0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7ce78735bf_4_0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4. La primera parada del viaje fue la isla de Chipre.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258" name="Google Shape;258;g37ce78735bf_4_0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7ce78735bf_2_106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7ce78735bf_2_106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5. Juan Marcos, primo de Bernabé, los ayudó, pero más adelante los dejó.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268" name="Google Shape;268;g37ce78735bf_2_106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ce78735bf_2_113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7ce78735bf_2_113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6. Algunas personas en la isla de Chipre no quisieron escuchar a Bernabé y a Saulo, y algunas se enojaron, pero muchas otras comenzaron a creer en Jesús.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276" name="Google Shape;276;g37ce78735bf_2_113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ce78735bf_2_120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7ce78735bf_2_120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7. Saulo tenía dos nombres.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 SAULO era su nombre judío, y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 PABLO era su nombre romano.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/>
              <a:t> Así que, a partir de ese momento, Saulo empezó a ser conocido como Pablo.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84" name="Google Shape;284;g37ce78735bf_2_120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8. Desde Chipre, Pablo y Bernabé salieron de la isla y navegaron en un barco hacia tierra firme. Esta parte del mundo se llamaba “Asia Menor”, y había muchos lugares donde hacer trabajo misionero.</a:t>
            </a:r>
            <a:endParaRPr/>
          </a:p>
        </p:txBody>
      </p:sp>
      <p:sp>
        <p:nvSpPr>
          <p:cNvPr id="293" name="Google Shape;293;p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7ce78735bf_2_135:notes"/>
          <p:cNvSpPr/>
          <p:nvPr>
            <p:ph idx="2" type="sldImg"/>
          </p:nvPr>
        </p:nvSpPr>
        <p:spPr>
          <a:xfrm>
            <a:off x="1328691" y="1336684"/>
            <a:ext cx="4902300" cy="360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7ce78735bf_2_135:notes"/>
          <p:cNvSpPr txBox="1"/>
          <p:nvPr>
            <p:ph idx="1" type="body"/>
          </p:nvPr>
        </p:nvSpPr>
        <p:spPr>
          <a:xfrm>
            <a:off x="755968" y="5145435"/>
            <a:ext cx="60477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375" lIns="104775" spcFirstLastPara="1" rIns="104775" wrap="square" tIns="52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/>
              <a:t>9. Nuevamente, algunas personas creyeron en las palabras de Pablo y Bernabé, y otras no. Algunos líderes se enojaron tanto que hicieron que Pablo y Bernabé se fueran de su ciudad. Lo mismo sucedió en el siguiente lugar al que fueron, Iconio. Algunos líderes en Iconio estaban tan enojados que hicieron un plan para maltratarlos y apedrearlos.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01" name="Google Shape;301;g37ce78735bf_2_135:notes"/>
          <p:cNvSpPr txBox="1"/>
          <p:nvPr>
            <p:ph idx="12" type="sldNum"/>
          </p:nvPr>
        </p:nvSpPr>
        <p:spPr>
          <a:xfrm>
            <a:off x="4282067" y="10155368"/>
            <a:ext cx="3276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2375" lIns="104775" spcFirstLastPara="1" rIns="104775" wrap="square" tIns="52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 sz="1500"/>
              <a:t>‹#›</a:t>
            </a:fld>
            <a:endParaRPr sz="15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975360" y="1596250"/>
            <a:ext cx="110541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1625600" y="5122898"/>
            <a:ext cx="9753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4307840" y="9040144"/>
            <a:ext cx="7071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379200" y="9040144"/>
            <a:ext cx="731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95774" y="650240"/>
            <a:ext cx="41943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528734" y="1404339"/>
            <a:ext cx="6583800" cy="6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520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indent="-482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445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indent="-4064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indent="-4064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895774" y="2926080"/>
            <a:ext cx="41943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17" name="Google Shape;117;p17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894080" y="2596444"/>
            <a:ext cx="112167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887307" y="2431629"/>
            <a:ext cx="11216700" cy="40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887307" y="6527238"/>
            <a:ext cx="112167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94080" y="2596444"/>
            <a:ext cx="55269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6583680" y="2596444"/>
            <a:ext cx="55269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95774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895775" y="2390987"/>
            <a:ext cx="55017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895775" y="3562773"/>
            <a:ext cx="5501700" cy="5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3" type="body"/>
          </p:nvPr>
        </p:nvSpPr>
        <p:spPr>
          <a:xfrm>
            <a:off x="6583680" y="2390987"/>
            <a:ext cx="55287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144" name="Google Shape;144;p21"/>
          <p:cNvSpPr txBox="1"/>
          <p:nvPr>
            <p:ph idx="4" type="body"/>
          </p:nvPr>
        </p:nvSpPr>
        <p:spPr>
          <a:xfrm>
            <a:off x="6583680" y="3562773"/>
            <a:ext cx="5528700" cy="5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895774" y="650240"/>
            <a:ext cx="41943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4" name="Google Shape;154;p23"/>
          <p:cNvSpPr/>
          <p:nvPr>
            <p:ph idx="2" type="pic"/>
          </p:nvPr>
        </p:nvSpPr>
        <p:spPr>
          <a:xfrm>
            <a:off x="5528734" y="1404339"/>
            <a:ext cx="6583800" cy="693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895774" y="2926080"/>
            <a:ext cx="41943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56" name="Google Shape;156;p23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 rot="5400000">
            <a:off x="3408020" y="82444"/>
            <a:ext cx="6188700" cy="112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 rot="5400000">
            <a:off x="6575869" y="3250038"/>
            <a:ext cx="8265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 rot="5400000">
            <a:off x="886199" y="527088"/>
            <a:ext cx="8265600" cy="8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94080" y="2596444"/>
            <a:ext cx="112167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887307" y="2431629"/>
            <a:ext cx="11216700" cy="40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887307" y="6527238"/>
            <a:ext cx="112167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894080" y="2596444"/>
            <a:ext cx="55269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6583680" y="2596444"/>
            <a:ext cx="55269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895774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895775" y="2390987"/>
            <a:ext cx="55017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895775" y="3562773"/>
            <a:ext cx="5501700" cy="5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3" type="body"/>
          </p:nvPr>
        </p:nvSpPr>
        <p:spPr>
          <a:xfrm>
            <a:off x="6583680" y="2390987"/>
            <a:ext cx="55287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6" name="Google Shape;206;p31"/>
          <p:cNvSpPr txBox="1"/>
          <p:nvPr>
            <p:ph idx="4" type="body"/>
          </p:nvPr>
        </p:nvSpPr>
        <p:spPr>
          <a:xfrm>
            <a:off x="6583680" y="3562773"/>
            <a:ext cx="5528700" cy="5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895774" y="650240"/>
            <a:ext cx="41943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2" name="Google Shape;212;p32"/>
          <p:cNvSpPr/>
          <p:nvPr>
            <p:ph idx="2" type="pic"/>
          </p:nvPr>
        </p:nvSpPr>
        <p:spPr>
          <a:xfrm>
            <a:off x="5528734" y="1404339"/>
            <a:ext cx="6583800" cy="6931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895774" y="2926080"/>
            <a:ext cx="41943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14" name="Google Shape;214;p32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 rot="5400000">
            <a:off x="3408020" y="82444"/>
            <a:ext cx="6188700" cy="112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 rot="5400000">
            <a:off x="6575869" y="3250038"/>
            <a:ext cx="8265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 rot="5400000">
            <a:off x="886199" y="527088"/>
            <a:ext cx="8265600" cy="8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94080" y="2596444"/>
            <a:ext cx="112167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307840" y="9040144"/>
            <a:ext cx="7244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894080" y="519290"/>
            <a:ext cx="112167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94080" y="2596444"/>
            <a:ext cx="11216700" cy="6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10" type="dt"/>
          </p:nvPr>
        </p:nvSpPr>
        <p:spPr>
          <a:xfrm>
            <a:off x="89408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1" type="ftr"/>
          </p:nvPr>
        </p:nvSpPr>
        <p:spPr>
          <a:xfrm>
            <a:off x="4307840" y="9040144"/>
            <a:ext cx="4389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9184640" y="9040144"/>
            <a:ext cx="2926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misionleccionesbiblicas.org/" TargetMode="External"/><Relationship Id="rId10" Type="http://schemas.openxmlformats.org/officeDocument/2006/relationships/hyperlink" Target="https://creativecommons.org/licenses/by-sa/4.0/deed.es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isionleccionesbiblicas.org/" TargetMode="External"/><Relationship Id="rId4" Type="http://schemas.openxmlformats.org/officeDocument/2006/relationships/hyperlink" Target="http://www.missionbibleclass.org/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://www.missionbibleclass.org" TargetMode="External"/><Relationship Id="rId7" Type="http://schemas.openxmlformats.org/officeDocument/2006/relationships/hyperlink" Target="http://sweetpublishing.com/" TargetMode="External"/><Relationship Id="rId8" Type="http://schemas.openxmlformats.org/officeDocument/2006/relationships/hyperlink" Target="http://www.freebibleimage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 title="15.01 COVER 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187"/>
            <a:ext cx="13004801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4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5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5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6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4" y="-1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/>
        </p:nvSpPr>
        <p:spPr>
          <a:xfrm>
            <a:off x="5061185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12413330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7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" y="16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7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-485616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8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9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" y="-1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 txBox="1"/>
          <p:nvPr/>
        </p:nvSpPr>
        <p:spPr>
          <a:xfrm>
            <a:off x="5302035" y="9106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12654180" y="9115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0"/>
          <p:cNvSpPr txBox="1"/>
          <p:nvPr/>
        </p:nvSpPr>
        <p:spPr>
          <a:xfrm>
            <a:off x="4662160" y="935866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0"/>
          <p:cNvSpPr txBox="1"/>
          <p:nvPr/>
        </p:nvSpPr>
        <p:spPr>
          <a:xfrm>
            <a:off x="12014305" y="936731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1"/>
          <p:cNvSpPr txBox="1"/>
          <p:nvPr/>
        </p:nvSpPr>
        <p:spPr>
          <a:xfrm>
            <a:off x="4817335" y="93283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12169480" y="93369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2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4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728960" y="464533"/>
            <a:ext cx="5450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1" lang="en-GB" sz="2800"/>
              <a:t>Notas para maestros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800"/>
              <a:t>-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3"/>
          <p:cNvSpPr txBox="1"/>
          <p:nvPr>
            <p:ph idx="2" type="body"/>
          </p:nvPr>
        </p:nvSpPr>
        <p:spPr>
          <a:xfrm>
            <a:off x="729925" y="1260550"/>
            <a:ext cx="5830800" cy="8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1. Portada: Una multitud enfurecida en Listra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(Hechos 13:1-3; 14:8-20)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2. Una vez, cuando las personas en la iglesia de Antioquía estaban orando y adorando a Dios, escucharon la voz del Espíritu Santo. El Espíritu Santo les dijo que enviaran a Bernabé y a Pablo como misioneros. Muchas personas en otros lugares necesitaban que vinieran misioneros a contarles las buenas noticias acerca de Jesús.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3. Para mostrar que estaban de acuerdo con las instrucciones del Espíritu Santo, los líderes de la iglesia en Antioquía pusieron sus manos sobre Bernabé y Saulo para bendecirlos. Luego, los enviaron en un barco para su primer viaje misionero.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4. La primera parada del viaje fue la isla de Chipre.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5. Juan Marcos, primo de Bernabé, los ayudó, pero más adelante los dejó.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6. Algunas personas en la isla de Chipre no quisieron escuchar a Bernabé y a Saulo, y algunas se enojaron, pero muchas otras comenzaron a creer en Jesús.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7. Saulo tenía dos nombres.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 SAULO era su nombre judío, y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 PABLO era su nombre romano.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 Así que, a partir de ese momento, Saulo empezó a ser conocido como Pablo.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</p:txBody>
      </p:sp>
      <p:sp>
        <p:nvSpPr>
          <p:cNvPr id="384" name="Google Shape;384;p53"/>
          <p:cNvSpPr txBox="1"/>
          <p:nvPr/>
        </p:nvSpPr>
        <p:spPr>
          <a:xfrm>
            <a:off x="6811716" y="1803965"/>
            <a:ext cx="4899300" cy="7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3"/>
          <p:cNvSpPr/>
          <p:nvPr/>
        </p:nvSpPr>
        <p:spPr>
          <a:xfrm>
            <a:off x="6904075" y="1260550"/>
            <a:ext cx="5450700" cy="7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Desde Chipre, Pablo y Bernabé salieron de la isla y navegaron en un barco hacia tierra firme. Esta parte del mundo se llamaba “Asia Menor”, y había muchos lugares donde hacer trabajo misionero.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Nuevamente, algunas personas creyeron en las palabras de Pablo y Bernabé, y otras no. Algunos líderes se enojaron tanto que hicieron que Pablo y Bernabé se fueran de su ciudad. Lo mismo sucedió en el siguiente lugar al que fueron, Iconio. Algunos líderes en Iconio estaban tan enojados que hicieron un plan para maltratarlos y apedrearlos.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Pero Pablo y Bernabé no dejaron de predicar sobre Jesús. Fueron a la ciudad de Listra y comenzaron a hablar de Jesús allí. Un hombre que no podía caminar escuchó lo que decían y comenzó a tener fe.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Por el poder de Jesús, Pablo sanó al hombre. ¡El hombre se levantó y caminó! Todos estaban asombrados.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Pero el problema fue que la gente se emocionó por lo incorrecto. En lugar de glorificar a Dios y a Jesús, comenzaron a adorar a Pablo y a Bernabé porque creían que eran dioses. Más y más personas comenzaron a adorar a Pablo y a Bernabé como lo hacían con los otros ídolos de su ciudad. Incluso llamaron a Pablo y a Bernabé por los nombres de sus dioses: Hermes y Zeus.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3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/>
          <p:nvPr>
            <p:ph type="title"/>
          </p:nvPr>
        </p:nvSpPr>
        <p:spPr>
          <a:xfrm>
            <a:off x="728960" y="405008"/>
            <a:ext cx="5450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1" lang="en-GB" sz="2800"/>
              <a:t>Notas para maestros  -2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4"/>
          <p:cNvSpPr txBox="1"/>
          <p:nvPr>
            <p:ph idx="2" type="body"/>
          </p:nvPr>
        </p:nvSpPr>
        <p:spPr>
          <a:xfrm>
            <a:off x="728949" y="1292400"/>
            <a:ext cx="5224200" cy="80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13. ¡Esto era terrible! Pablo y Bernabé trataron de decirle a la gente que dejaran de llamarlos dioses. ¡Solo hay un Dios! Él hizo el mundo y todo lo que hay en él.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Pero la gente no se detuvo a pensar. Solo escuchaban lo que todos los demás decían.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Si TODAS las personas en una multitud están gritando y diciendo que algo es verdad, ¿significa que es verdad? ¡No! Porque muchas personas digan que algo es verdad, eso no lo hace correcto.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Toda una multitud puede estar equivocada.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¡Esta multitud estaba equivocada! Pablo y Bernabé no eran dioses. Solo hay un Dios verdadero. Pablo y Bernabé eran solo hombres.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Mientras todo esto ocurría, algunos líderes judíos enojados de otros lugares que Pablo y Bernabé habían visitado llegaron y se unieron a la multitud. Estos hombres solo empeoraron el problema. Siguieron hablando y hablando sobre lo MALOS que eran Pablo y Bernabé.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1700"/>
              <a:t>¿Recuerdas cómo la multitud decía que Pablo y Bernabé eran dioses? Ahora, la multitud comenzó a creerles a los líderes judíos y empezaron a gritar que Pablo y Bernabé eran MALOS.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700"/>
          </a:p>
        </p:txBody>
      </p:sp>
      <p:sp>
        <p:nvSpPr>
          <p:cNvPr id="394" name="Google Shape;394;p54"/>
          <p:cNvSpPr txBox="1"/>
          <p:nvPr/>
        </p:nvSpPr>
        <p:spPr>
          <a:xfrm>
            <a:off x="6811716" y="1803965"/>
            <a:ext cx="4899300" cy="7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6448850" y="1292400"/>
            <a:ext cx="5950200" cy="76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Ahora NADIE, excepto Pablo y Bernabé, quería seguir a Jesús. La multitud se enojó más. Estaban tan enojados que arrastraron a Pablo fuera de la ciudad y lo apedrearon hasta que pensaron que estaba muerto. Después de eso, simplemente lo dejaron allí.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algunas personas no siguieron a la multitud. Ellos creyeron lo que Pablo había estado diciendo acerca de Jesús. Pensaron que Pablo estaba muerto y se reunieron a su alrededor.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En ese momento, algo asombroso sucedió. Mientras estaban allí junto a su cuerpo, Pablo se levantó y volvió a entrar a la ciudad.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Pablo y Bernabé continuaron enseñando a otras personas en otras ciudades acerca de Jesús. Muchas iglesias comenzaron gracias a la obra misionera de Pablo y Bernabé. Más adelante cuando Pablo y Bernabé visitaron estas iglesias, nombraron ancianos en cada una de ellas. Líderes sabios ayudaban a las iglesias a fortalecerse.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Finalmente, llegó el momento de regresar a casa en Antioquía.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Cuando llegaron, reunieron a la iglesia para contarles todo lo que Dios había hecho a través de ellos en este Primer Viaje Misionero. Estaban felices de estar en casa, pero sabían que otros necesitaban escuchar acerca de Jesús. Habría más viajes misioneros en el futuro.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veces nadie quiere adorar a Dios. A veces todos piensan que Dios es malo y que Jesús no es realmente el Hijo de Dios. Pero eso no lo hace verdad. Sabemos que Jesús es nuestro Salvador y el verdadero Rey del mundo. Aun cuando todos estén en contra de Dios y de sus caminos, nosotros podemos elegir adorarlo y seguirlo.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4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4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/>
          <p:nvPr/>
        </p:nvSpPr>
        <p:spPr>
          <a:xfrm>
            <a:off x="894080" y="7845902"/>
            <a:ext cx="6673067" cy="11942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gratuitos para compartir la Palabra de Dios con los niños: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misionleccionesbiblicas.org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 español)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www.missionbibleclass.org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English)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080" y="6278720"/>
            <a:ext cx="3902080" cy="156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5"/>
          <p:cNvSpPr txBox="1"/>
          <p:nvPr>
            <p:ph type="title"/>
          </p:nvPr>
        </p:nvSpPr>
        <p:spPr>
          <a:xfrm>
            <a:off x="894080" y="3560252"/>
            <a:ext cx="11847680" cy="2542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043"/>
              <a:buFont typeface="Calibri"/>
              <a:buNone/>
            </a:pPr>
            <a:r>
              <a:rPr b="1" lang="en-GB" sz="2300"/>
              <a:t>Atribución: </a:t>
            </a:r>
            <a:r>
              <a:rPr lang="en-GB" sz="2300"/>
              <a:t>Esta ayuda visual fue construida por Mary Nelson </a:t>
            </a:r>
            <a:r>
              <a:rPr lang="en-GB" sz="2300" u="sng">
                <a:solidFill>
                  <a:schemeClr val="hlink"/>
                </a:solidFill>
                <a:hlinkClick r:id="rId6"/>
              </a:rPr>
              <a:t>www.missionbibleclass.org</a:t>
            </a:r>
            <a:r>
              <a:rPr lang="en-GB" sz="2300"/>
              <a:t>  utilizando: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Recopilación de textos y diapositivas de Mary Nelson</a:t>
            </a:r>
            <a:endParaRPr sz="2300"/>
          </a:p>
          <a:p>
            <a:pPr indent="-448944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Texto y diapositivas de Mary Nelson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Ilustraciones de Sweet Publishing </a:t>
            </a:r>
            <a:r>
              <a:rPr lang="en-GB" sz="2300" u="sng">
                <a:solidFill>
                  <a:schemeClr val="hlink"/>
                </a:solidFill>
                <a:hlinkClick r:id="rId7"/>
              </a:rPr>
              <a:t>http://sweetpublishing.com/</a:t>
            </a:r>
            <a:r>
              <a:rPr lang="en-GB" sz="2300"/>
              <a:t> </a:t>
            </a:r>
            <a:br>
              <a:rPr lang="en-GB" sz="2300"/>
            </a:br>
            <a:r>
              <a:rPr lang="en-GB" sz="2300"/>
              <a:t>Acceso a través de </a:t>
            </a:r>
            <a:r>
              <a:rPr lang="en-GB" sz="2300" u="sng">
                <a:solidFill>
                  <a:schemeClr val="hlink"/>
                </a:solidFill>
                <a:hlinkClick r:id="rId8"/>
              </a:rPr>
              <a:t>www.freebibleimages.org</a:t>
            </a:r>
            <a:r>
              <a:rPr lang="en-GB" sz="2300"/>
              <a:t> 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000000"/>
                </a:solidFill>
              </a:rPr>
              <a:t>A</a:t>
            </a:r>
            <a:r>
              <a:rPr b="1" lang="en-GB" sz="2300">
                <a:solidFill>
                  <a:srgbClr val="000000"/>
                </a:solidFill>
              </a:rPr>
              <a:t>lteración: </a:t>
            </a:r>
            <a:r>
              <a:rPr lang="en-GB" sz="2300">
                <a:solidFill>
                  <a:srgbClr val="000000"/>
                </a:solidFill>
              </a:rPr>
              <a:t>Texto añadido a la portada y a la diapositiva 4,7,8,16 y 17.  </a:t>
            </a:r>
            <a:endParaRPr sz="2300">
              <a:solidFill>
                <a:srgbClr val="000000"/>
              </a:solidFill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300">
                <a:solidFill>
                  <a:srgbClr val="000000"/>
                </a:solidFill>
              </a:rPr>
              <a:t>La ilustración de la diapositiva 7 ha sido recortada.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406" name="Google Shape;406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2844" y="887360"/>
            <a:ext cx="3413760" cy="119439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5"/>
          <p:cNvSpPr txBox="1"/>
          <p:nvPr/>
        </p:nvSpPr>
        <p:spPr>
          <a:xfrm>
            <a:off x="894080" y="2292147"/>
            <a:ext cx="11030187" cy="11494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Atribución/Reconocimiento-CompartirIgual 4.0 Internacional Deed, CC BY-SA 4.0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https://creativecommons.org/licenses/by-sa/4.0/deed.es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5"/>
          <p:cNvSpPr txBox="1"/>
          <p:nvPr/>
        </p:nvSpPr>
        <p:spPr>
          <a:xfrm>
            <a:off x="5570500" y="1242450"/>
            <a:ext cx="6577800" cy="48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descargar este pase de diapositivas de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misionleccionesbiblicas.org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</a:t>
            </a: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5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0" y="0"/>
            <a:ext cx="1349037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>
            <p:ph idx="12" type="sldNum"/>
          </p:nvPr>
        </p:nvSpPr>
        <p:spPr>
          <a:xfrm>
            <a:off x="11552137" y="9040144"/>
            <a:ext cx="558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37"/>
          <p:cNvSpPr txBox="1"/>
          <p:nvPr/>
        </p:nvSpPr>
        <p:spPr>
          <a:xfrm>
            <a:off x="5149860" y="9346155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12502005" y="9354800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8"/>
          <p:cNvSpPr/>
          <p:nvPr/>
        </p:nvSpPr>
        <p:spPr>
          <a:xfrm>
            <a:off x="769650" y="8172625"/>
            <a:ext cx="6938700" cy="867600"/>
          </a:xfrm>
          <a:prstGeom prst="rect">
            <a:avLst/>
          </a:prstGeom>
          <a:solidFill>
            <a:srgbClr val="69BBAF"/>
          </a:solidFill>
          <a:ln cap="flat" cmpd="sng" w="9525">
            <a:solidFill>
              <a:srgbClr val="69BB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529625" y="8071825"/>
            <a:ext cx="69825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primer viaje misionero de Pablo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49-52 </a:t>
            </a: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4706510" y="93807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12058655" y="93894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4947360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12299505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14" y="0"/>
            <a:ext cx="13490404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5039010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12391155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894078" y="575778"/>
            <a:ext cx="11216700" cy="86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 sz="5100"/>
              <a:t>Saulo tenía dos nombres.  </a:t>
            </a:r>
            <a:br>
              <a:rPr b="1" lang="en-GB" sz="5100"/>
            </a:br>
            <a:br>
              <a:rPr b="1" lang="en-GB" sz="5100"/>
            </a:br>
            <a:br>
              <a:rPr b="1" lang="en-GB" sz="5100"/>
            </a:br>
            <a:r>
              <a:rPr b="1" lang="en-GB" sz="5100"/>
              <a:t>Saulo = Nombre judío.</a:t>
            </a:r>
            <a:br>
              <a:rPr b="1" lang="en-GB" sz="5100"/>
            </a:br>
            <a:r>
              <a:rPr b="1" lang="en-GB" sz="5100"/>
              <a:t>Pablo = Nombre Romano.  </a:t>
            </a:r>
            <a:br>
              <a:rPr lang="en-GB" sz="5100"/>
            </a:br>
            <a:br>
              <a:rPr lang="en-GB" sz="4400"/>
            </a:br>
            <a:br>
              <a:rPr lang="en-GB" sz="4400"/>
            </a:br>
            <a:br>
              <a:rPr lang="en-GB" sz="4400"/>
            </a:br>
            <a:r>
              <a:rPr b="1" lang="en-GB" sz="7844"/>
              <a:t>Así que, a partir de ese momento, </a:t>
            </a:r>
            <a:r>
              <a:rPr b="1" lang="en-GB" sz="7844" u="sng"/>
              <a:t>Saulo</a:t>
            </a:r>
            <a:r>
              <a:rPr b="1" lang="en-GB" sz="7844"/>
              <a:t> empezó a ser conocido como </a:t>
            </a:r>
            <a:r>
              <a:rPr b="1" lang="en-GB" sz="7844" u="sng"/>
              <a:t>Pablo</a:t>
            </a:r>
            <a:r>
              <a:rPr b="1" lang="en-GB" sz="7844"/>
              <a:t>.</a:t>
            </a:r>
            <a:endParaRPr b="1" sz="7844"/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7075" y="755800"/>
            <a:ext cx="4311075" cy="39661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88" name="Google Shape;288;p41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/>
          <p:nvPr/>
        </p:nvSpPr>
        <p:spPr>
          <a:xfrm>
            <a:off x="4662160" y="9372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12014305" y="9381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 rotWithShape="1">
          <a:blip r:embed="rId3">
            <a:alphaModFix/>
          </a:blip>
          <a:srcRect b="1792" l="0" r="0" t="1802"/>
          <a:stretch/>
        </p:blipFill>
        <p:spPr>
          <a:xfrm>
            <a:off x="0" y="0"/>
            <a:ext cx="1349037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/>
        </p:nvSpPr>
        <p:spPr>
          <a:xfrm>
            <a:off x="4684335" y="9128817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Una multitud enojada en Listra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12036480" y="9137463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