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903e87a47_2_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latin typeface="Calibri"/>
                <a:ea typeface="Calibri"/>
                <a:cs typeface="Calibri"/>
                <a:sym typeface="Calibri"/>
              </a:rPr>
              <a:t>1. Portada: Jesús enseña a Nicodemo (Juan 3:1-21) </a:t>
            </a:r>
            <a:endParaRPr sz="1100">
              <a:latin typeface="Calibri"/>
              <a:ea typeface="Calibri"/>
              <a:cs typeface="Calibri"/>
              <a:sym typeface="Calibri"/>
            </a:endParaRPr>
          </a:p>
        </p:txBody>
      </p:sp>
      <p:sp>
        <p:nvSpPr>
          <p:cNvPr id="127" name="Google Shape;127;g1903e87a47_2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c722b21766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c722b2176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10. Jesús le enseñó a Nicodemo muchas cosas importantes esa noche. Incluso le recordó a Nicodemo un momento en el Antiguo Testamento cuando se levantaron estatuas de serpientes de bronce en el desierto. Cuando las personas miraban las serpientes, eran sanadas de sus enfermedades.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Pero Jesús estaba hablando de algo que sucedería en el futuro. Jesús estaba hablando del final de Su vida cuando sería levantado en la cruz para sanar al mundo de la enfermedad del pecado.</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Dios quiere que todos nazcan de nuevo y vivan en su Reino. Envió a su Hijo a la tierra para morir en la cruz y dar a todos la oportunidad de vivir para siempre con Él.</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Jesús es el Hijo de Dios. Él trae luz a nuestro mundo oscuro. Por eso estas palabras tan importantes están escritas en Juan 3:16: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“Dios amó tanto al mundo que dio a su Hijo único para que todo el que crea en él no se pierda, sino que tenga vida eterna.”</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1e300ab8db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0" name="Google Shape;210;g31e300ab8d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1e300ab8db_0_12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20" name="Google Shape;220;g31e300ab8db_0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1e300ab8db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30" name="Google Shape;230;g31e300ab8db_0_18:notes"/>
          <p:cNvSpPr txBox="1"/>
          <p:nvPr>
            <p:ph idx="1" type="body"/>
          </p:nvPr>
        </p:nvSpPr>
        <p:spPr>
          <a:xfrm>
            <a:off x="685800" y="4343400"/>
            <a:ext cx="5486400" cy="4114800"/>
          </a:xfrm>
          <a:prstGeom prst="rect">
            <a:avLst/>
          </a:prstGeom>
          <a:noFill/>
          <a:ln>
            <a:noFill/>
          </a:ln>
        </p:spPr>
        <p:txBody>
          <a:bodyPr anchorCtr="0" anchor="t" bIns="91675" lIns="91675" spcFirstLastPara="1" rIns="91675" wrap="square" tIns="91675">
            <a:noAutofit/>
          </a:bodyPr>
          <a:lstStyle/>
          <a:p>
            <a:pPr indent="0" lvl="0" marL="0" marR="0" rtl="0" algn="l">
              <a:lnSpc>
                <a:spcPct val="100000"/>
              </a:lnSpc>
              <a:spcBef>
                <a:spcPts val="0"/>
              </a:spcBef>
              <a:spcAft>
                <a:spcPts val="0"/>
              </a:spcAft>
              <a:buClr>
                <a:schemeClr val="dk1"/>
              </a:buClr>
              <a:buSzPts val="1100"/>
              <a:buFont typeface="Calibri"/>
              <a:buNone/>
            </a:pPr>
            <a:r>
              <a:t/>
            </a:r>
            <a:endParaRPr i="0" sz="1100" u="none" cap="none" strike="noStrike">
              <a:solidFill>
                <a:schemeClr val="dk1"/>
              </a:solidFill>
              <a:latin typeface="Calibri"/>
              <a:ea typeface="Calibri"/>
              <a:cs typeface="Calibri"/>
              <a:sym typeface="Calibri"/>
            </a:endParaRPr>
          </a:p>
        </p:txBody>
      </p:sp>
      <p:sp>
        <p:nvSpPr>
          <p:cNvPr id="231" name="Google Shape;231;g31e300ab8db_0_18:notes"/>
          <p:cNvSpPr txBox="1"/>
          <p:nvPr>
            <p:ph idx="12" type="sldNum"/>
          </p:nvPr>
        </p:nvSpPr>
        <p:spPr>
          <a:xfrm>
            <a:off x="0" y="0"/>
            <a:ext cx="3000000" cy="3000000"/>
          </a:xfrm>
          <a:prstGeom prst="rect">
            <a:avLst/>
          </a:prstGeom>
          <a:noFill/>
          <a:ln>
            <a:noFill/>
          </a:ln>
        </p:spPr>
        <p:txBody>
          <a:bodyPr anchorCtr="0" anchor="t" bIns="45850" lIns="91675" spcFirstLastPara="1" rIns="91675" wrap="square" tIns="45850">
            <a:noAutofit/>
          </a:bodyPr>
          <a:lstStyle/>
          <a:p>
            <a:pPr indent="0" lvl="0" marL="0" marR="0" rtl="0" algn="l">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845d0efae6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45d0efae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lang="en">
                <a:latin typeface="Calibri"/>
                <a:ea typeface="Calibri"/>
                <a:cs typeface="Calibri"/>
                <a:sym typeface="Calibri"/>
              </a:rPr>
              <a:t>2. Juan el Bautista había estado predicando acerca de la venida del Mesías, quien salvaría al pueblo de Dios. Multitudes de personas volvían sus corazones a Dios. Incluso Jesús fue bautizado en agua para mostrar que quería hacer todo bien.</a:t>
            </a:r>
            <a:endParaRPr>
              <a:latin typeface="Calibri"/>
              <a:ea typeface="Calibri"/>
              <a:cs typeface="Calibri"/>
              <a:sym typeface="Calibri"/>
            </a:endParaRPr>
          </a:p>
          <a:p>
            <a:pPr indent="0" lvl="0" marL="0" rtl="0" algn="l">
              <a:lnSpc>
                <a:spcPct val="100000"/>
              </a:lnSpc>
              <a:spcBef>
                <a:spcPts val="1200"/>
              </a:spcBef>
              <a:spcAft>
                <a:spcPts val="0"/>
              </a:spcAft>
              <a:buNone/>
            </a:pPr>
            <a:r>
              <a:t/>
            </a:r>
            <a:endParaRPr>
              <a:latin typeface="Calibri"/>
              <a:ea typeface="Calibri"/>
              <a:cs typeface="Calibri"/>
              <a:sym typeface="Calibri"/>
            </a:endParaRPr>
          </a:p>
          <a:p>
            <a:pPr indent="0" lvl="0" marL="0" rtl="0" algn="l">
              <a:lnSpc>
                <a:spcPct val="100000"/>
              </a:lnSpc>
              <a:spcBef>
                <a:spcPts val="1200"/>
              </a:spcBef>
              <a:spcAft>
                <a:spcPts val="1200"/>
              </a:spcAft>
              <a:buNone/>
            </a:pPr>
            <a:r>
              <a:t/>
            </a: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c722b21766_0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c722b2176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3. No mucho después de su bautismo, Jesús escogió a doce seguidores especiales llamados apóstoles. A medida que Jesús y sus seguidores viajaban de un lugar a otro, la gente comenzó a darse cuenta de que Jesús era especial. Jesús realizaba milagros o señales que serían imposibles para las personas sin la ayuda de Dios.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c722b21766_0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c722b2176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4. Una de esas personas que notó a Jesús fue un fariseo llamado Nicodemo. Los fariseos estudiaban las Escrituras y esperaban que todos siguieran estrictamente las leyes de Dios. Muchos fariseos pensaban que eran mejores que los demás y trataban de decirle a la gente qué hacer.</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c722b21766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c722b2176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5. Otros fariseos no querían a Jesús, pero Nicodemo estaba muy interesado en lo que Jesús enseñaba. Nicodemo era un importante líder religioso, así que tal vez no quería que los otros fariseos supieran que quería hacerle preguntas a Jesús. Quizás por eso decidió visitar a Jesús cuando ya estaba oscuro. De noche, no muchas personas verían a Nicodemo y a Jesús juntos.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Cuando Nicodemo se encontró con Jesús, quería hablar sobre los milagros que Jesús había hecho. Dijo: “Nadie podría obrar milagros como estos por su propia cuenta. Dios debe estar contigo.”</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c722b21766_0_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c722b2176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6. Pero Jesús no habló de los milagros que había hecho. Sabía que los fariseos querían estar en el Reino de Dios, así que dijo algo muy sorprendente a Nicodemo. “Nicodemo,” dijo Jesús, “a menos que nazcas de nuevo, no podrás entrar en el Reino de Dios.”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c722b21766_0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c722b2176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7. ¿Nacer de nuevo? Nicodemo era un maestro y muy inteligente, pero no entendía. Nicodemo estaba muy confundido. ¿Cómo puede un hombre adulto volver al vientre de su madre y luego nacer de nuevo? ¿Qué quería decir Jesús con esto?</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c722b21766_0_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c722b2176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8. Pero Jesús le explicó que no estaba hablando del nacimiento físico. Estaba hablando de nacer del agua y del espíritu. Muchas personas sabían acerca del agua en el bautismo, pero ¿qué significaba nacer de nuevo por el espíritu?</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El cuerpo físico de una persona nace de una madre y un padre. Nacer de nuevo sucede en el corazón por medio del Espíritu Santo.</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Nadie puede ver al Espíritu Santo. Jesús dijo que el Espíritu es como el viento. No podemos ver el viento ni saber de dónde viene, pero podemos ver las cosas que el viento mueve. No podemos ver al Espíritu Santo, pero cuando vemos las buenas acciones que hacen las personas, sabemos que el Espíritu Santo vive y trabaja en esa persona.</a:t>
            </a:r>
            <a:endParaRPr>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c722b21766_0_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c722b2176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9. Nacer de nuevo es tener un nuevo comienzo con el Espíritu Santo, Dios y Jesús. Jesús explicó que hay algunas cosas que podemos ver y otras que no podemos ver. Vemos cosas en esta tierra, pero no vemos cosas espirituales como el cielo. Dios envió a Jesús desde el cielo para salvar al mundo.</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8" name="Google Shape;58;p14"/>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9" name="Google Shape;59;p1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 name="Shape 62"/>
        <p:cNvGrpSpPr/>
        <p:nvPr/>
      </p:nvGrpSpPr>
      <p:grpSpPr>
        <a:xfrm>
          <a:off x="0" y="0"/>
          <a:ext cx="0" cy="0"/>
          <a:chOff x="0" y="0"/>
          <a:chExt cx="0" cy="0"/>
        </a:xfrm>
      </p:grpSpPr>
      <p:sp>
        <p:nvSpPr>
          <p:cNvPr id="63" name="Google Shape;63;p15"/>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4" name="Google Shape;64;p15"/>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1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0" name="Google Shape;70;p16"/>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16"/>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6"/>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7"/>
          <p:cNvSpPr txBox="1"/>
          <p:nvPr>
            <p:ph type="title"/>
          </p:nvPr>
        </p:nvSpPr>
        <p:spPr>
          <a:xfrm>
            <a:off x="1792288" y="4800600"/>
            <a:ext cx="5486400" cy="5667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6" name="Google Shape;76;p17"/>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77" name="Google Shape;77;p17"/>
          <p:cNvSpPr txBox="1"/>
          <p:nvPr>
            <p:ph idx="1" type="body"/>
          </p:nvPr>
        </p:nvSpPr>
        <p:spPr>
          <a:xfrm>
            <a:off x="1792288" y="5367338"/>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78" name="Google Shape;78;p1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18"/>
          <p:cNvSpPr txBox="1"/>
          <p:nvPr>
            <p:ph type="title"/>
          </p:nvPr>
        </p:nvSpPr>
        <p:spPr>
          <a:xfrm>
            <a:off x="457200" y="273050"/>
            <a:ext cx="3008400" cy="11619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3" name="Google Shape;83;p18"/>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Google Shape;84;p18"/>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85" name="Google Shape;85;p1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1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1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1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4" name="Google Shape;94;p2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2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2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9" name="Google Shape;99;p21"/>
          <p:cNvSpPr txBox="1"/>
          <p:nvPr>
            <p:ph idx="1" type="body"/>
          </p:nvPr>
        </p:nvSpPr>
        <p:spPr>
          <a:xfrm>
            <a:off x="457200" y="1535113"/>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00" name="Google Shape;100;p21"/>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01" name="Google Shape;101;p21"/>
          <p:cNvSpPr txBox="1"/>
          <p:nvPr>
            <p:ph idx="3" type="body"/>
          </p:nvPr>
        </p:nvSpPr>
        <p:spPr>
          <a:xfrm>
            <a:off x="4645025" y="1535113"/>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102" name="Google Shape;102;p21"/>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03" name="Google Shape;103;p2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2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8" name="Google Shape;108;p2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2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22"/>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1" name="Google Shape;111;p22"/>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2" name="Google Shape;11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p23"/>
          <p:cNvSpPr txBox="1"/>
          <p:nvPr>
            <p:ph type="title"/>
          </p:nvPr>
        </p:nvSpPr>
        <p:spPr>
          <a:xfrm>
            <a:off x="722313" y="4406900"/>
            <a:ext cx="7772400" cy="1362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5" name="Google Shape;115;p23"/>
          <p:cNvSpPr txBox="1"/>
          <p:nvPr>
            <p:ph idx="1" type="body"/>
          </p:nvPr>
        </p:nvSpPr>
        <p:spPr>
          <a:xfrm>
            <a:off x="722313"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116" name="Google Shape;116;p2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p2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8" name="Google Shape;11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9" name="Shape 119"/>
        <p:cNvGrpSpPr/>
        <p:nvPr/>
      </p:nvGrpSpPr>
      <p:grpSpPr>
        <a:xfrm>
          <a:off x="0" y="0"/>
          <a:ext cx="0" cy="0"/>
          <a:chOff x="0" y="0"/>
          <a:chExt cx="0" cy="0"/>
        </a:xfrm>
      </p:grpSpPr>
      <p:sp>
        <p:nvSpPr>
          <p:cNvPr id="120" name="Google Shape;120;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1" name="Google Shape;121;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Google Shape;122;p2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2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hyperlink" Target="http://www.missionbibleclass.org"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hyperlink" Target="https://misionleccionesbiblicas.org/" TargetMode="External"/><Relationship Id="rId4" Type="http://schemas.openxmlformats.org/officeDocument/2006/relationships/hyperlink" Target="http://www.missionbibleclass.org/" TargetMode="External"/><Relationship Id="rId11" Type="http://schemas.openxmlformats.org/officeDocument/2006/relationships/hyperlink" Target="https://creativecommons.org/licenses/by-sa/4.0/deed.es" TargetMode="External"/><Relationship Id="rId10" Type="http://schemas.openxmlformats.org/officeDocument/2006/relationships/image" Target="../media/image1.png"/><Relationship Id="rId12" Type="http://schemas.openxmlformats.org/officeDocument/2006/relationships/hyperlink" Target="https://misionleccionesbiblicas.org/" TargetMode="External"/><Relationship Id="rId9" Type="http://schemas.openxmlformats.org/officeDocument/2006/relationships/hyperlink" Target="https://www.unfoldingword.org/sweet-publishing/" TargetMode="External"/><Relationship Id="rId5" Type="http://schemas.openxmlformats.org/officeDocument/2006/relationships/image" Target="../media/image11.png"/><Relationship Id="rId6" Type="http://schemas.openxmlformats.org/officeDocument/2006/relationships/hyperlink" Target="http://www.missionbibleclass.org" TargetMode="External"/><Relationship Id="rId7" Type="http://schemas.openxmlformats.org/officeDocument/2006/relationships/hyperlink" Target="http://sweetpublishing.com/" TargetMode="External"/><Relationship Id="rId8" Type="http://schemas.openxmlformats.org/officeDocument/2006/relationships/hyperlink" Target="http://www.freebibleimag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0" y="0"/>
            <a:ext cx="9144000" cy="6858000"/>
          </a:xfrm>
          <a:prstGeom prst="rect">
            <a:avLst/>
          </a:prstGeom>
          <a:noFill/>
          <a:ln>
            <a:noFill/>
          </a:ln>
        </p:spPr>
      </p:pic>
      <p:sp>
        <p:nvSpPr>
          <p:cNvPr id="130" name="Google Shape;130;p25"/>
          <p:cNvSpPr txBox="1"/>
          <p:nvPr/>
        </p:nvSpPr>
        <p:spPr>
          <a:xfrm>
            <a:off x="3389975" y="6486825"/>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Jesús enseña a Nicodemo</a:t>
            </a:r>
            <a:endParaRPr sz="1000">
              <a:solidFill>
                <a:schemeClr val="lt1"/>
              </a:solidFill>
              <a:latin typeface="Calibri"/>
              <a:ea typeface="Calibri"/>
              <a:cs typeface="Calibri"/>
              <a:sym typeface="Calibri"/>
            </a:endParaRPr>
          </a:p>
        </p:txBody>
      </p:sp>
      <p:sp>
        <p:nvSpPr>
          <p:cNvPr id="131" name="Google Shape;131;p25"/>
          <p:cNvSpPr txBox="1"/>
          <p:nvPr/>
        </p:nvSpPr>
        <p:spPr>
          <a:xfrm>
            <a:off x="855945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idx="11" type="ftr"/>
          </p:nvPr>
        </p:nvSpPr>
        <p:spPr>
          <a:xfrm>
            <a:off x="3124200" y="6356350"/>
            <a:ext cx="5229600" cy="3651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7F7F7F"/>
              </a:buClr>
              <a:buFont typeface="Calibri"/>
              <a:buNone/>
            </a:pPr>
            <a:r>
              <a:rPr b="0" i="0" lang="en" sz="1000" cap="none" strike="noStrike">
                <a:solidFill>
                  <a:srgbClr val="000000"/>
                </a:solidFill>
                <a:uFill>
                  <a:noFill/>
                </a:uFill>
                <a:latin typeface="Calibri"/>
                <a:ea typeface="Calibri"/>
                <a:cs typeface="Calibri"/>
                <a:sym typeface="Calibri"/>
                <a:hlinkClick r:id="rId3">
                  <a:extLst>
                    <a:ext uri="{A12FA001-AC4F-418D-AE19-62706E023703}">
                      <ahyp:hlinkClr val="tx"/>
                    </a:ext>
                  </a:extLst>
                </a:hlinkClick>
              </a:rPr>
              <a:t>www.missionbibleclass.org</a:t>
            </a:r>
            <a:r>
              <a:rPr b="0" i="0" lang="en" sz="1000" cap="none" strike="noStrike">
                <a:solidFill>
                  <a:srgbClr val="000000"/>
                </a:solidFill>
                <a:latin typeface="Calibri"/>
                <a:ea typeface="Calibri"/>
                <a:cs typeface="Calibri"/>
                <a:sym typeface="Calibri"/>
              </a:rPr>
              <a:t>    </a:t>
            </a:r>
            <a:r>
              <a:rPr lang="en" sz="1000">
                <a:solidFill>
                  <a:schemeClr val="dk1"/>
                </a:solidFill>
              </a:rPr>
              <a:t>Jesús enseña a Nicodemo</a:t>
            </a:r>
            <a:endParaRPr sz="1000">
              <a:solidFill>
                <a:srgbClr val="000000"/>
              </a:solidFill>
            </a:endParaRPr>
          </a:p>
        </p:txBody>
      </p:sp>
      <p:sp>
        <p:nvSpPr>
          <p:cNvPr id="204" name="Google Shape;204;p34"/>
          <p:cNvSpPr txBox="1"/>
          <p:nvPr>
            <p:ph idx="12" type="sldNum"/>
          </p:nvPr>
        </p:nvSpPr>
        <p:spPr>
          <a:xfrm>
            <a:off x="8174825" y="6356250"/>
            <a:ext cx="548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rgbClr val="000000"/>
                </a:solidFill>
              </a:rPr>
              <a:t>‹#›</a:t>
            </a:fld>
            <a:endParaRPr sz="1000">
              <a:solidFill>
                <a:srgbClr val="000000"/>
              </a:solidFill>
            </a:endParaRPr>
          </a:p>
        </p:txBody>
      </p:sp>
      <p:pic>
        <p:nvPicPr>
          <p:cNvPr id="205" name="Google Shape;205;p34"/>
          <p:cNvPicPr preferRelativeResize="0"/>
          <p:nvPr/>
        </p:nvPicPr>
        <p:blipFill>
          <a:blip r:embed="rId4">
            <a:alphaModFix/>
          </a:blip>
          <a:stretch>
            <a:fillRect/>
          </a:stretch>
        </p:blipFill>
        <p:spPr>
          <a:xfrm>
            <a:off x="0" y="0"/>
            <a:ext cx="9144000" cy="6858000"/>
          </a:xfrm>
          <a:prstGeom prst="rect">
            <a:avLst/>
          </a:prstGeom>
          <a:noFill/>
          <a:ln>
            <a:noFill/>
          </a:ln>
        </p:spPr>
      </p:pic>
      <p:sp>
        <p:nvSpPr>
          <p:cNvPr id="206" name="Google Shape;206;p34"/>
          <p:cNvSpPr txBox="1"/>
          <p:nvPr/>
        </p:nvSpPr>
        <p:spPr>
          <a:xfrm>
            <a:off x="3372275" y="63533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Jesús enseña a Nicodemo</a:t>
            </a:r>
            <a:endParaRPr sz="1000">
              <a:solidFill>
                <a:schemeClr val="lt1"/>
              </a:solidFill>
              <a:latin typeface="Calibri"/>
              <a:ea typeface="Calibri"/>
              <a:cs typeface="Calibri"/>
              <a:sym typeface="Calibri"/>
            </a:endParaRPr>
          </a:p>
        </p:txBody>
      </p:sp>
      <p:sp>
        <p:nvSpPr>
          <p:cNvPr id="207" name="Google Shape;207;p34"/>
          <p:cNvSpPr txBox="1"/>
          <p:nvPr/>
        </p:nvSpPr>
        <p:spPr>
          <a:xfrm>
            <a:off x="8541752" y="6359379"/>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381425" y="326625"/>
            <a:ext cx="3832500" cy="494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Calibri"/>
              <a:buNone/>
            </a:pPr>
            <a:r>
              <a:rPr lang="en"/>
              <a:t>Notas para las diapositivas</a:t>
            </a:r>
            <a:r>
              <a:rPr b="1" i="0" lang="en" sz="2000" u="none" cap="none" strike="noStrike">
                <a:solidFill>
                  <a:schemeClr val="dk1"/>
                </a:solidFill>
                <a:latin typeface="Calibri"/>
                <a:ea typeface="Calibri"/>
                <a:cs typeface="Calibri"/>
                <a:sym typeface="Calibri"/>
              </a:rPr>
              <a:t> 1</a:t>
            </a:r>
            <a:endParaRPr b="1" i="0" sz="2000" u="none" cap="none" strike="noStrike">
              <a:solidFill>
                <a:schemeClr val="dk1"/>
              </a:solidFill>
              <a:latin typeface="Calibri"/>
              <a:ea typeface="Calibri"/>
              <a:cs typeface="Calibri"/>
              <a:sym typeface="Calibri"/>
            </a:endParaRPr>
          </a:p>
        </p:txBody>
      </p:sp>
      <p:sp>
        <p:nvSpPr>
          <p:cNvPr id="213" name="Google Shape;213;p35"/>
          <p:cNvSpPr txBox="1"/>
          <p:nvPr>
            <p:ph idx="2" type="body"/>
          </p:nvPr>
        </p:nvSpPr>
        <p:spPr>
          <a:xfrm>
            <a:off x="495300" y="821025"/>
            <a:ext cx="3832500" cy="5646300"/>
          </a:xfrm>
          <a:prstGeom prst="rect">
            <a:avLst/>
          </a:prstGeom>
          <a:noFill/>
          <a:ln cap="flat" cmpd="sng" w="38100">
            <a:solidFill>
              <a:schemeClr val="dk1">
                <a:alpha val="0"/>
              </a:schemeClr>
            </a:solidFill>
            <a:prstDash val="solid"/>
            <a:round/>
            <a:headEnd len="sm" w="sm" type="none"/>
            <a:tailEnd len="sm" w="sm" type="none"/>
          </a:ln>
        </p:spPr>
        <p:txBody>
          <a:bodyPr anchorCtr="0" anchor="t" bIns="91425" lIns="0" spcFirstLastPara="1" rIns="0" wrap="square" tIns="0">
            <a:noAutofit/>
          </a:bodyPr>
          <a:lstStyle/>
          <a:p>
            <a:pPr indent="0" lvl="0" marL="0" rtl="0" algn="l">
              <a:lnSpc>
                <a:spcPct val="100000"/>
              </a:lnSpc>
              <a:spcBef>
                <a:spcPts val="0"/>
              </a:spcBef>
              <a:spcAft>
                <a:spcPts val="0"/>
              </a:spcAft>
              <a:buNone/>
            </a:pPr>
            <a:r>
              <a:rPr lang="en" sz="1100"/>
              <a:t>1. Portada: Jesús enseña a Nicodemo (Juan 3:1-21) </a:t>
            </a:r>
            <a:endParaRPr sz="1100"/>
          </a:p>
          <a:p>
            <a:pPr indent="0" lvl="0" marL="0" rtl="0" algn="l">
              <a:lnSpc>
                <a:spcPct val="100000"/>
              </a:lnSpc>
              <a:spcBef>
                <a:spcPts val="1200"/>
              </a:spcBef>
              <a:spcAft>
                <a:spcPts val="0"/>
              </a:spcAft>
              <a:buNone/>
            </a:pPr>
            <a:r>
              <a:rPr lang="en" sz="1100"/>
              <a:t>2. Juan el Bautista había estado predicando acerca de la venida del Mesías, quien salvaría al pueblo de Dios. Multitudes de personas volvían sus corazones a Dios. Incluso Jesús fue bautizado en agua para mostrar que quería hacer todo bien.</a:t>
            </a:r>
            <a:endParaRPr sz="1100"/>
          </a:p>
          <a:p>
            <a:pPr indent="0" lvl="0" marL="0" rtl="0" algn="l">
              <a:lnSpc>
                <a:spcPct val="100000"/>
              </a:lnSpc>
              <a:spcBef>
                <a:spcPts val="1200"/>
              </a:spcBef>
              <a:spcAft>
                <a:spcPts val="0"/>
              </a:spcAft>
              <a:buNone/>
            </a:pPr>
            <a:r>
              <a:rPr lang="en" sz="1100"/>
              <a:t>3. No mucho después de su bautismo, Jesús escogió a doce seguidores especiales llamados apóstoles. A medida que Jesús y sus seguidores viajaban de un lugar a otro, la gente comenzó a darse cuenta de que Jesús era especial. Jesús realizaba milagros o señales que serían imposibles para las personas sin la ayuda de Dios.</a:t>
            </a:r>
            <a:endParaRPr sz="1100"/>
          </a:p>
          <a:p>
            <a:pPr indent="0" lvl="0" marL="0" rtl="0" algn="l">
              <a:lnSpc>
                <a:spcPct val="100000"/>
              </a:lnSpc>
              <a:spcBef>
                <a:spcPts val="1200"/>
              </a:spcBef>
              <a:spcAft>
                <a:spcPts val="0"/>
              </a:spcAft>
              <a:buNone/>
            </a:pPr>
            <a:r>
              <a:rPr lang="en" sz="1100"/>
              <a:t>4. Una de esas personas que notó a Jesús fue un fariseo llamado Nicodemo. Los fariseos estudiaban las Escrituras y esperaban que todos siguieran estrictamente las leyes de Dios. Muchos fariseos pensaban que eran mejores que los demás y trataban de decirle a la gente qué hacer.</a:t>
            </a:r>
            <a:endParaRPr sz="1100"/>
          </a:p>
          <a:p>
            <a:pPr indent="0" lvl="0" marL="0" rtl="0" algn="l">
              <a:lnSpc>
                <a:spcPct val="100000"/>
              </a:lnSpc>
              <a:spcBef>
                <a:spcPts val="1200"/>
              </a:spcBef>
              <a:spcAft>
                <a:spcPts val="0"/>
              </a:spcAft>
              <a:buNone/>
            </a:pPr>
            <a:r>
              <a:rPr lang="en" sz="1100"/>
              <a:t>5. Otros fariseos no querían a Jesús, pero Nicodemo estaba muy interesado en lo que Jesús enseñaba. Nicodemo era un importante líder religioso, así que tal vez no quería que los otros fariseos supieran que quería hacerle preguntas a Jesús. Quizás por eso decidió visitar a Jesús cuando ya estaba oscuro. De noche, no muchas personas verían a Nicodemo y a Jesús juntos.</a:t>
            </a:r>
            <a:endParaRPr sz="1100"/>
          </a:p>
          <a:p>
            <a:pPr indent="0" lvl="0" marL="0" rtl="0" algn="l">
              <a:lnSpc>
                <a:spcPct val="100000"/>
              </a:lnSpc>
              <a:spcBef>
                <a:spcPts val="1200"/>
              </a:spcBef>
              <a:spcAft>
                <a:spcPts val="1200"/>
              </a:spcAft>
              <a:buNone/>
            </a:pPr>
            <a:r>
              <a:rPr lang="en" sz="1100"/>
              <a:t>Cuando Nicodemo se encontró con Jesús, quería hablar sobre los milagros que Jesús había hecho. Dijo: “Nadie podría obrar milagros como estos por su propia cuenta. Dios debe estar contigo.”</a:t>
            </a:r>
            <a:endParaRPr sz="1100"/>
          </a:p>
        </p:txBody>
      </p:sp>
      <p:sp>
        <p:nvSpPr>
          <p:cNvPr id="214" name="Google Shape;214;p35"/>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15" name="Google Shape;215;p35"/>
          <p:cNvSpPr/>
          <p:nvPr/>
        </p:nvSpPr>
        <p:spPr>
          <a:xfrm>
            <a:off x="4647250" y="821025"/>
            <a:ext cx="3831300" cy="5581800"/>
          </a:xfrm>
          <a:prstGeom prst="rect">
            <a:avLst/>
          </a:prstGeom>
          <a:noFill/>
          <a:ln cap="flat" cmpd="sng" w="38100">
            <a:solidFill>
              <a:srgbClr val="000000">
                <a:alpha val="0"/>
              </a:srgbClr>
            </a:solidFill>
            <a:prstDash val="solid"/>
            <a:round/>
            <a:headEnd len="sm" w="sm" type="none"/>
            <a:tailEnd len="sm" w="sm" type="none"/>
          </a:ln>
        </p:spPr>
        <p:txBody>
          <a:bodyPr anchorCtr="0" anchor="t" bIns="4570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 sz="1100">
                <a:solidFill>
                  <a:schemeClr val="dk1"/>
                </a:solidFill>
                <a:latin typeface="Calibri"/>
                <a:ea typeface="Calibri"/>
                <a:cs typeface="Calibri"/>
                <a:sym typeface="Calibri"/>
              </a:rPr>
              <a:t>6</a:t>
            </a:r>
            <a:r>
              <a:rPr lang="en" sz="1100">
                <a:solidFill>
                  <a:schemeClr val="dk1"/>
                </a:solidFill>
                <a:latin typeface="Calibri"/>
                <a:ea typeface="Calibri"/>
                <a:cs typeface="Calibri"/>
                <a:sym typeface="Calibri"/>
              </a:rPr>
              <a:t>. Pero Jesús no habló de los milagros que había hecho. Sabía que los fariseos querían estar en el Reino de Dios, así que dijo algo muy sorprendente a Nicodemo. “Nicodemo,” dijo Jesús, “a menos que nazcas de nuevo, no podrás entrar en el Reino de Dios.”</a:t>
            </a:r>
            <a:endParaRPr sz="11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7. ¿Nacer de nuevo? Nicodemo era un maestro y muy inteligente, pero no entendía. Nicodemo estaba muy confundido. ¿Cómo puede un hombre adulto volver al vientre de su madre y luego nacer de nuevo? ¿Qué quería decir Jesús con esto?</a:t>
            </a:r>
            <a:endParaRPr sz="11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8. Pero Jesús le explicó que no estaba hablando del nacimiento físico. Estaba hablando de nacer del agua y del espíritu. Muchas personas sabían acerca del agua en el bautismo, pero ¿qué significaba nacer de nuevo por el espíritu?</a:t>
            </a:r>
            <a:endParaRPr sz="11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El cuerpo físico de una persona nace de una madre y un padre. Nacer de nuevo sucede en el corazón por medio del Espíritu Santo.</a:t>
            </a:r>
            <a:endParaRPr sz="1100">
              <a:solidFill>
                <a:schemeClr val="dk1"/>
              </a:solidFill>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rPr lang="en" sz="1100">
                <a:solidFill>
                  <a:schemeClr val="dk1"/>
                </a:solidFill>
                <a:latin typeface="Calibri"/>
                <a:ea typeface="Calibri"/>
                <a:cs typeface="Calibri"/>
                <a:sym typeface="Calibri"/>
              </a:rPr>
              <a:t>Nadie puede ver al Espíritu Santo. Jesús dijo que el Espíritu es como el viento. No podemos ver el viento ni saber de dónde viene, pero podemos ver las cosas que el viento mueve. No podemos ver al Espíritu Santo, pero cuando vemos las buenas acciones que hacen las personas, sabemos que el Espíritu Santo vive y trabaja en esa persona.</a:t>
            </a:r>
            <a:endParaRPr sz="1100">
              <a:solidFill>
                <a:schemeClr val="dk1"/>
              </a:solidFill>
              <a:latin typeface="Calibri"/>
              <a:ea typeface="Calibri"/>
              <a:cs typeface="Calibri"/>
              <a:sym typeface="Calibri"/>
            </a:endParaRPr>
          </a:p>
          <a:p>
            <a:pPr indent="0" lvl="0" marL="0" rtl="0" algn="l">
              <a:lnSpc>
                <a:spcPct val="100000"/>
              </a:lnSpc>
              <a:spcBef>
                <a:spcPts val="1200"/>
              </a:spcBef>
              <a:spcAft>
                <a:spcPts val="1200"/>
              </a:spcAft>
              <a:buClr>
                <a:schemeClr val="dk1"/>
              </a:buClr>
              <a:buSzPts val="1100"/>
              <a:buFont typeface="Arial"/>
              <a:buNone/>
            </a:pPr>
            <a:r>
              <a:rPr lang="en" sz="1100">
                <a:solidFill>
                  <a:schemeClr val="dk1"/>
                </a:solidFill>
                <a:latin typeface="Calibri"/>
                <a:ea typeface="Calibri"/>
                <a:cs typeface="Calibri"/>
                <a:sym typeface="Calibri"/>
              </a:rPr>
              <a:t>9. Nacer de nuevo es tener un nuevo comienzo con el Espíritu Santo, Dios y Jesús. Jesús explicó que hay algunas cosas que podemos ver y otras que no podemos ver. Vemos cosas en esta tierra, pero no vemos cosas espirituales como el cielo. Dios envió a Jesús desde el cielo para salvar al mundo.</a:t>
            </a:r>
            <a:endParaRPr sz="1100">
              <a:solidFill>
                <a:schemeClr val="dk1"/>
              </a:solidFill>
              <a:latin typeface="Calibri"/>
              <a:ea typeface="Calibri"/>
              <a:cs typeface="Calibri"/>
              <a:sym typeface="Calibri"/>
            </a:endParaRPr>
          </a:p>
        </p:txBody>
      </p:sp>
      <p:sp>
        <p:nvSpPr>
          <p:cNvPr id="216" name="Google Shape;216;p35"/>
          <p:cNvSpPr txBox="1"/>
          <p:nvPr/>
        </p:nvSpPr>
        <p:spPr>
          <a:xfrm>
            <a:off x="3372300" y="635635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    Jesús enseña a Nicodemo</a:t>
            </a:r>
            <a:endParaRPr sz="1000">
              <a:latin typeface="Calibri"/>
              <a:ea typeface="Calibri"/>
              <a:cs typeface="Calibri"/>
              <a:sym typeface="Calibri"/>
            </a:endParaRPr>
          </a:p>
        </p:txBody>
      </p:sp>
      <p:sp>
        <p:nvSpPr>
          <p:cNvPr id="217" name="Google Shape;217;p35"/>
          <p:cNvSpPr txBox="1"/>
          <p:nvPr/>
        </p:nvSpPr>
        <p:spPr>
          <a:xfrm>
            <a:off x="8541777" y="6362429"/>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381425" y="326625"/>
            <a:ext cx="3832500" cy="4944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Calibri"/>
              <a:buNone/>
            </a:pPr>
            <a:r>
              <a:rPr lang="en"/>
              <a:t>Notas para las diapositivas</a:t>
            </a:r>
            <a:r>
              <a:rPr b="1" i="0" lang="en" sz="2000" u="none" cap="none" strike="noStrike">
                <a:solidFill>
                  <a:schemeClr val="dk1"/>
                </a:solidFill>
                <a:latin typeface="Calibri"/>
                <a:ea typeface="Calibri"/>
                <a:cs typeface="Calibri"/>
                <a:sym typeface="Calibri"/>
              </a:rPr>
              <a:t> </a:t>
            </a:r>
            <a:r>
              <a:rPr lang="en"/>
              <a:t>2</a:t>
            </a:r>
            <a:endParaRPr b="1" i="0" sz="2000" u="none" cap="none" strike="noStrike">
              <a:solidFill>
                <a:schemeClr val="dk1"/>
              </a:solidFill>
              <a:latin typeface="Calibri"/>
              <a:ea typeface="Calibri"/>
              <a:cs typeface="Calibri"/>
              <a:sym typeface="Calibri"/>
            </a:endParaRPr>
          </a:p>
        </p:txBody>
      </p:sp>
      <p:sp>
        <p:nvSpPr>
          <p:cNvPr id="223" name="Google Shape;223;p36"/>
          <p:cNvSpPr txBox="1"/>
          <p:nvPr>
            <p:ph idx="2" type="body"/>
          </p:nvPr>
        </p:nvSpPr>
        <p:spPr>
          <a:xfrm>
            <a:off x="495300" y="821025"/>
            <a:ext cx="3832500" cy="5646300"/>
          </a:xfrm>
          <a:prstGeom prst="rect">
            <a:avLst/>
          </a:prstGeom>
          <a:noFill/>
          <a:ln cap="flat" cmpd="sng" w="38100">
            <a:solidFill>
              <a:schemeClr val="dk1">
                <a:alpha val="0"/>
              </a:schemeClr>
            </a:solidFill>
            <a:prstDash val="solid"/>
            <a:round/>
            <a:headEnd len="sm" w="sm" type="none"/>
            <a:tailEnd len="sm" w="sm" type="none"/>
          </a:ln>
        </p:spPr>
        <p:txBody>
          <a:bodyPr anchorCtr="0" anchor="t" bIns="91425" lIns="0" spcFirstLastPara="1" rIns="0" wrap="square" tIns="0">
            <a:noAutofit/>
          </a:bodyPr>
          <a:lstStyle/>
          <a:p>
            <a:pPr indent="0" lvl="0" marL="0" rtl="0" algn="l">
              <a:lnSpc>
                <a:spcPct val="100000"/>
              </a:lnSpc>
              <a:spcBef>
                <a:spcPts val="0"/>
              </a:spcBef>
              <a:spcAft>
                <a:spcPts val="0"/>
              </a:spcAft>
              <a:buNone/>
            </a:pPr>
            <a:r>
              <a:rPr lang="en" sz="1100"/>
              <a:t>10. Jesús le enseñó a Nicodemo muchas cosas importantes esa noche. Incluso le recordó a Nicodemo un momento en el Antiguo Testamento cuando se levantaron estatuas de serpientes de bronce en el desierto. Cuando las personas miraban las serpientes, eran sanadas de sus enfermedades.</a:t>
            </a:r>
            <a:endParaRPr sz="1100"/>
          </a:p>
          <a:p>
            <a:pPr indent="0" lvl="0" marL="0" rtl="0" algn="l">
              <a:lnSpc>
                <a:spcPct val="100000"/>
              </a:lnSpc>
              <a:spcBef>
                <a:spcPts val="1200"/>
              </a:spcBef>
              <a:spcAft>
                <a:spcPts val="0"/>
              </a:spcAft>
              <a:buNone/>
            </a:pPr>
            <a:r>
              <a:rPr lang="en" sz="1100"/>
              <a:t>Pero Jesús estaba hablando de algo que sucedería en el futuro. Jesús estaba hablando del final de Su vida cuando sería levantado en la cruz para sanar al mundo de la enfermedad del pecado.</a:t>
            </a:r>
            <a:endParaRPr sz="1100"/>
          </a:p>
          <a:p>
            <a:pPr indent="0" lvl="0" marL="0" rtl="0" algn="l">
              <a:lnSpc>
                <a:spcPct val="100000"/>
              </a:lnSpc>
              <a:spcBef>
                <a:spcPts val="1200"/>
              </a:spcBef>
              <a:spcAft>
                <a:spcPts val="0"/>
              </a:spcAft>
              <a:buNone/>
            </a:pPr>
            <a:r>
              <a:rPr lang="en" sz="1100"/>
              <a:t>Dios quiere que todos nazcan de nuevo y vivan en su Reino. Envió a su Hijo a la tierra para morir en la cruz y dar a todos la oportunidad de vivir para siempre con Él.</a:t>
            </a:r>
            <a:endParaRPr sz="1100"/>
          </a:p>
          <a:p>
            <a:pPr indent="0" lvl="0" marL="0" rtl="0" algn="l">
              <a:lnSpc>
                <a:spcPct val="100000"/>
              </a:lnSpc>
              <a:spcBef>
                <a:spcPts val="1200"/>
              </a:spcBef>
              <a:spcAft>
                <a:spcPts val="0"/>
              </a:spcAft>
              <a:buNone/>
            </a:pPr>
            <a:r>
              <a:rPr lang="en" sz="1100"/>
              <a:t>Jesús es el Hijo de Dios. Él trae luz a nuestro mundo oscuro. Por eso estas palabras tan importantes están escritas en Juan 3:16:  </a:t>
            </a:r>
            <a:endParaRPr sz="1100"/>
          </a:p>
          <a:p>
            <a:pPr indent="0" lvl="0" marL="0" rtl="0" algn="l">
              <a:lnSpc>
                <a:spcPct val="100000"/>
              </a:lnSpc>
              <a:spcBef>
                <a:spcPts val="1200"/>
              </a:spcBef>
              <a:spcAft>
                <a:spcPts val="1200"/>
              </a:spcAft>
              <a:buNone/>
            </a:pPr>
            <a:r>
              <a:rPr lang="en" sz="1100"/>
              <a:t>“Dios amó tanto al mundo que dio a su Hijo único para que todo el que crea en él no se pierda, sino que tenga vida eterna.”</a:t>
            </a:r>
            <a:endParaRPr sz="1100"/>
          </a:p>
        </p:txBody>
      </p:sp>
      <p:sp>
        <p:nvSpPr>
          <p:cNvPr id="224" name="Google Shape;224;p36"/>
          <p:cNvSpPr txBox="1"/>
          <p:nvPr/>
        </p:nvSpPr>
        <p:spPr>
          <a:xfrm>
            <a:off x="4789488" y="1268413"/>
            <a:ext cx="3444900" cy="4937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Arial"/>
              <a:buNone/>
            </a:pPr>
            <a:r>
              <a:t/>
            </a:r>
            <a:endParaRPr b="0" i="0" sz="1200" u="none" cap="none" strike="noStrike">
              <a:solidFill>
                <a:srgbClr val="FF0000"/>
              </a:solidFill>
              <a:latin typeface="Calibri"/>
              <a:ea typeface="Calibri"/>
              <a:cs typeface="Calibri"/>
              <a:sym typeface="Calibri"/>
            </a:endParaRPr>
          </a:p>
        </p:txBody>
      </p:sp>
      <p:sp>
        <p:nvSpPr>
          <p:cNvPr id="225" name="Google Shape;225;p36"/>
          <p:cNvSpPr/>
          <p:nvPr/>
        </p:nvSpPr>
        <p:spPr>
          <a:xfrm>
            <a:off x="4647250" y="821025"/>
            <a:ext cx="3831300" cy="5581800"/>
          </a:xfrm>
          <a:prstGeom prst="rect">
            <a:avLst/>
          </a:prstGeom>
          <a:noFill/>
          <a:ln cap="flat" cmpd="sng" w="38100">
            <a:solidFill>
              <a:srgbClr val="000000">
                <a:alpha val="0"/>
              </a:srgbClr>
            </a:solidFill>
            <a:prstDash val="solid"/>
            <a:round/>
            <a:headEnd len="sm" w="sm" type="none"/>
            <a:tailEnd len="sm" w="sm" type="none"/>
          </a:ln>
        </p:spPr>
        <p:txBody>
          <a:bodyPr anchorCtr="0" anchor="t" bIns="45700" lIns="0" spcFirstLastPara="1" rIns="0" wrap="square" tIns="0">
            <a:noAutofit/>
          </a:bodyPr>
          <a:lstStyle/>
          <a:p>
            <a:pPr indent="0" lvl="0" marL="0" rtl="0" algn="l">
              <a:lnSpc>
                <a:spcPct val="100000"/>
              </a:lnSpc>
              <a:spcBef>
                <a:spcPts val="1200"/>
              </a:spcBef>
              <a:spcAft>
                <a:spcPts val="1200"/>
              </a:spcAft>
              <a:buClr>
                <a:schemeClr val="dk1"/>
              </a:buClr>
              <a:buSzPts val="1100"/>
              <a:buFont typeface="Arial"/>
              <a:buNone/>
            </a:pPr>
            <a:r>
              <a:t/>
            </a:r>
            <a:endParaRPr sz="1100">
              <a:solidFill>
                <a:schemeClr val="dk1"/>
              </a:solidFill>
              <a:latin typeface="Calibri"/>
              <a:ea typeface="Calibri"/>
              <a:cs typeface="Calibri"/>
              <a:sym typeface="Calibri"/>
            </a:endParaRPr>
          </a:p>
        </p:txBody>
      </p:sp>
      <p:sp>
        <p:nvSpPr>
          <p:cNvPr id="226" name="Google Shape;226;p36"/>
          <p:cNvSpPr txBox="1"/>
          <p:nvPr/>
        </p:nvSpPr>
        <p:spPr>
          <a:xfrm>
            <a:off x="3372300" y="635635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    Jesús enseña a Nicodemo</a:t>
            </a:r>
            <a:endParaRPr sz="1000">
              <a:latin typeface="Calibri"/>
              <a:ea typeface="Calibri"/>
              <a:cs typeface="Calibri"/>
              <a:sym typeface="Calibri"/>
            </a:endParaRPr>
          </a:p>
        </p:txBody>
      </p:sp>
      <p:sp>
        <p:nvSpPr>
          <p:cNvPr id="227" name="Google Shape;227;p36"/>
          <p:cNvSpPr txBox="1"/>
          <p:nvPr/>
        </p:nvSpPr>
        <p:spPr>
          <a:xfrm>
            <a:off x="8541777" y="6362429"/>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7"/>
          <p:cNvSpPr txBox="1"/>
          <p:nvPr/>
        </p:nvSpPr>
        <p:spPr>
          <a:xfrm>
            <a:off x="628650" y="5516650"/>
            <a:ext cx="4692000" cy="839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3000"/>
              <a:buFont typeface="Calibri"/>
              <a:buNone/>
            </a:pPr>
            <a:r>
              <a:rPr lang="en" sz="1300">
                <a:solidFill>
                  <a:schemeClr val="dk1"/>
                </a:solidFill>
                <a:latin typeface="Calibri"/>
                <a:ea typeface="Calibri"/>
                <a:cs typeface="Calibri"/>
                <a:sym typeface="Calibri"/>
              </a:rPr>
              <a:t>Recursos gratuitos para compartir la Palabra de Dios con los niños:</a:t>
            </a:r>
            <a:endParaRPr i="0" sz="13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0"/>
              <a:buFont typeface="Calibri"/>
              <a:buNone/>
            </a:pPr>
            <a:r>
              <a:rPr lang="en" sz="1300" u="sng">
                <a:solidFill>
                  <a:schemeClr val="hlink"/>
                </a:solidFill>
                <a:latin typeface="Calibri"/>
                <a:ea typeface="Calibri"/>
                <a:cs typeface="Calibri"/>
                <a:sym typeface="Calibri"/>
                <a:hlinkClick r:id="rId3"/>
              </a:rPr>
              <a:t>misionleccionesbiblicas.org</a:t>
            </a:r>
            <a:r>
              <a:rPr lang="en" sz="1300">
                <a:solidFill>
                  <a:schemeClr val="dk1"/>
                </a:solidFill>
                <a:latin typeface="Calibri"/>
                <a:ea typeface="Calibri"/>
                <a:cs typeface="Calibri"/>
                <a:sym typeface="Calibri"/>
              </a:rPr>
              <a:t> (en español)</a:t>
            </a:r>
            <a:endParaRPr sz="13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3000"/>
              <a:buFont typeface="Calibri"/>
              <a:buNone/>
            </a:pPr>
            <a:r>
              <a:rPr i="0" lang="en" sz="1300" u="sng" cap="none" strike="noStrike">
                <a:solidFill>
                  <a:schemeClr val="hlink"/>
                </a:solidFill>
                <a:latin typeface="Calibri"/>
                <a:ea typeface="Calibri"/>
                <a:cs typeface="Calibri"/>
                <a:sym typeface="Calibri"/>
                <a:hlinkClick r:id="rId4"/>
              </a:rPr>
              <a:t>www.missionbibleclass.org</a:t>
            </a:r>
            <a:r>
              <a:rPr i="0" lang="en" sz="1300" u="none" cap="none" strike="noStrike">
                <a:solidFill>
                  <a:schemeClr val="dk1"/>
                </a:solidFill>
                <a:latin typeface="Calibri"/>
                <a:ea typeface="Calibri"/>
                <a:cs typeface="Calibri"/>
                <a:sym typeface="Calibri"/>
              </a:rPr>
              <a:t> (</a:t>
            </a:r>
            <a:r>
              <a:rPr lang="en" sz="1300">
                <a:solidFill>
                  <a:schemeClr val="dk1"/>
                </a:solidFill>
                <a:latin typeface="Calibri"/>
                <a:ea typeface="Calibri"/>
                <a:cs typeface="Calibri"/>
                <a:sym typeface="Calibri"/>
              </a:rPr>
              <a:t>in English)</a:t>
            </a:r>
            <a:endParaRPr sz="13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000"/>
              <a:buFont typeface="Calibri"/>
              <a:buNone/>
            </a:pPr>
            <a:r>
              <a:t/>
            </a:r>
            <a:endParaRPr i="0" sz="2000" u="none" cap="none" strike="noStrike">
              <a:solidFill>
                <a:schemeClr val="dk1"/>
              </a:solidFill>
              <a:latin typeface="Calibri"/>
              <a:ea typeface="Calibri"/>
              <a:cs typeface="Calibri"/>
              <a:sym typeface="Calibri"/>
            </a:endParaRPr>
          </a:p>
        </p:txBody>
      </p:sp>
      <p:pic>
        <p:nvPicPr>
          <p:cNvPr id="234" name="Google Shape;234;p37"/>
          <p:cNvPicPr preferRelativeResize="0"/>
          <p:nvPr/>
        </p:nvPicPr>
        <p:blipFill>
          <a:blip r:embed="rId5">
            <a:alphaModFix/>
          </a:blip>
          <a:stretch>
            <a:fillRect/>
          </a:stretch>
        </p:blipFill>
        <p:spPr>
          <a:xfrm>
            <a:off x="628650" y="4414725"/>
            <a:ext cx="2743650" cy="1101925"/>
          </a:xfrm>
          <a:prstGeom prst="rect">
            <a:avLst/>
          </a:prstGeom>
          <a:noFill/>
          <a:ln>
            <a:noFill/>
          </a:ln>
        </p:spPr>
      </p:pic>
      <p:sp>
        <p:nvSpPr>
          <p:cNvPr id="235" name="Google Shape;235;p37"/>
          <p:cNvSpPr txBox="1"/>
          <p:nvPr>
            <p:ph type="title"/>
          </p:nvPr>
        </p:nvSpPr>
        <p:spPr>
          <a:xfrm>
            <a:off x="628650" y="2503302"/>
            <a:ext cx="8330400" cy="1787700"/>
          </a:xfrm>
          <a:prstGeom prst="rect">
            <a:avLst/>
          </a:prstGeom>
          <a:noFill/>
          <a:ln>
            <a:noFill/>
          </a:ln>
        </p:spPr>
        <p:txBody>
          <a:bodyPr anchorCtr="0" anchor="ctr"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ct val="112500"/>
              <a:buFont typeface="Calibri"/>
              <a:buNone/>
            </a:pPr>
            <a:r>
              <a:rPr b="1" lang="en" sz="1600"/>
              <a:t>Atribución: </a:t>
            </a:r>
            <a:r>
              <a:rPr lang="en" sz="1600"/>
              <a:t>Esta ayuda visual fue construida por Mary Nelson </a:t>
            </a:r>
            <a:r>
              <a:rPr lang="en" sz="1600" u="sng">
                <a:solidFill>
                  <a:schemeClr val="hlink"/>
                </a:solidFill>
                <a:hlinkClick r:id="rId6"/>
              </a:rPr>
              <a:t>www.missionbibleclass.org</a:t>
            </a:r>
            <a:r>
              <a:rPr lang="en" sz="1600"/>
              <a:t>  utilizando:</a:t>
            </a:r>
            <a:endParaRPr sz="1600"/>
          </a:p>
          <a:p>
            <a:pPr indent="-308610" lvl="0" marL="457200" rtl="0" algn="l">
              <a:lnSpc>
                <a:spcPct val="100000"/>
              </a:lnSpc>
              <a:spcBef>
                <a:spcPts val="1000"/>
              </a:spcBef>
              <a:spcAft>
                <a:spcPts val="0"/>
              </a:spcAft>
              <a:buSzPct val="87500"/>
              <a:buChar char="●"/>
            </a:pPr>
            <a:r>
              <a:rPr lang="en" sz="1600"/>
              <a:t>Recopilación de textos y diapositivas de Mary Nelson</a:t>
            </a:r>
            <a:endParaRPr sz="1600"/>
          </a:p>
          <a:p>
            <a:pPr indent="-308610" lvl="0" marL="457200" rtl="0" algn="l">
              <a:lnSpc>
                <a:spcPct val="100000"/>
              </a:lnSpc>
              <a:spcBef>
                <a:spcPts val="0"/>
              </a:spcBef>
              <a:spcAft>
                <a:spcPts val="0"/>
              </a:spcAft>
              <a:buSzPct val="87500"/>
              <a:buChar char="●"/>
            </a:pPr>
            <a:r>
              <a:rPr lang="en" sz="1600"/>
              <a:t>Ilustraciones de Sweet Publishing </a:t>
            </a:r>
            <a:r>
              <a:rPr lang="en" sz="1600" u="sng">
                <a:solidFill>
                  <a:schemeClr val="hlink"/>
                </a:solidFill>
                <a:hlinkClick r:id="rId7"/>
              </a:rPr>
              <a:t>http://sweetpublishing.com/</a:t>
            </a:r>
            <a:r>
              <a:rPr lang="en" sz="1600"/>
              <a:t> </a:t>
            </a:r>
            <a:br>
              <a:rPr lang="en" sz="1600"/>
            </a:br>
            <a:r>
              <a:rPr lang="en" sz="1600"/>
              <a:t>Acceso a través de </a:t>
            </a:r>
            <a:r>
              <a:rPr lang="en" sz="1600" u="sng">
                <a:solidFill>
                  <a:schemeClr val="hlink"/>
                </a:solidFill>
                <a:hlinkClick r:id="rId8"/>
              </a:rPr>
              <a:t>www.freebibleimages.org</a:t>
            </a:r>
            <a:r>
              <a:rPr lang="en" sz="1600"/>
              <a:t>  y </a:t>
            </a:r>
            <a:r>
              <a:rPr lang="en" sz="1600" u="sng">
                <a:solidFill>
                  <a:schemeClr val="hlink"/>
                </a:solidFill>
                <a:hlinkClick r:id="rId9"/>
              </a:rPr>
              <a:t>https://www.unfoldingword.org/sweet-publishing/</a:t>
            </a:r>
            <a:r>
              <a:rPr lang="en" sz="1600"/>
              <a:t> </a:t>
            </a:r>
            <a:endParaRPr sz="1600"/>
          </a:p>
          <a:p>
            <a:pPr indent="0" lvl="0" marL="0" rtl="0" algn="l">
              <a:lnSpc>
                <a:spcPct val="100000"/>
              </a:lnSpc>
              <a:spcBef>
                <a:spcPts val="0"/>
              </a:spcBef>
              <a:spcAft>
                <a:spcPts val="0"/>
              </a:spcAft>
              <a:buNone/>
            </a:pPr>
            <a:r>
              <a:rPr b="1" lang="en" sz="1600">
                <a:solidFill>
                  <a:srgbClr val="000000"/>
                </a:solidFill>
              </a:rPr>
              <a:t>Aviso de alteración:</a:t>
            </a:r>
            <a:r>
              <a:rPr lang="en" sz="1600">
                <a:solidFill>
                  <a:srgbClr val="000000"/>
                </a:solidFill>
              </a:rPr>
              <a:t> </a:t>
            </a:r>
            <a:r>
              <a:rPr lang="en" sz="1600">
                <a:solidFill>
                  <a:srgbClr val="000000"/>
                </a:solidFill>
              </a:rPr>
              <a:t>Texto añadido a las diapositivas 1 y 10, Diapositivas 6,8,9,10 recortadas, Color mejorado en todas las diapositivas</a:t>
            </a:r>
            <a:endParaRPr sz="1600">
              <a:solidFill>
                <a:srgbClr val="000000"/>
              </a:solidFill>
            </a:endParaRPr>
          </a:p>
        </p:txBody>
      </p:sp>
      <p:pic>
        <p:nvPicPr>
          <p:cNvPr id="236" name="Google Shape;236;p37"/>
          <p:cNvPicPr preferRelativeResize="0"/>
          <p:nvPr/>
        </p:nvPicPr>
        <p:blipFill rotWithShape="1">
          <a:blip r:embed="rId10">
            <a:alphaModFix/>
          </a:blip>
          <a:srcRect b="0" l="0" r="0" t="0"/>
          <a:stretch/>
        </p:blipFill>
        <p:spPr>
          <a:xfrm>
            <a:off x="705125" y="623925"/>
            <a:ext cx="2400300" cy="839808"/>
          </a:xfrm>
          <a:prstGeom prst="rect">
            <a:avLst/>
          </a:prstGeom>
          <a:noFill/>
          <a:ln>
            <a:noFill/>
          </a:ln>
        </p:spPr>
      </p:pic>
      <p:sp>
        <p:nvSpPr>
          <p:cNvPr id="237" name="Google Shape;237;p37"/>
          <p:cNvSpPr txBox="1"/>
          <p:nvPr/>
        </p:nvSpPr>
        <p:spPr>
          <a:xfrm>
            <a:off x="628650" y="1611666"/>
            <a:ext cx="7755600" cy="808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600"/>
              <a:buFont typeface="Arial"/>
              <a:buNone/>
            </a:pPr>
            <a:r>
              <a:rPr lang="en" sz="1600">
                <a:latin typeface="Calibri"/>
                <a:ea typeface="Calibri"/>
                <a:cs typeface="Calibri"/>
                <a:sym typeface="Calibri"/>
              </a:rPr>
              <a:t>Atribución/Reconocimiento-CompartirIgual 4.0 Internacional Deed, CC BY-SA 4.0</a:t>
            </a:r>
            <a:endParaRPr sz="16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t/>
            </a:r>
            <a:endParaRPr sz="15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00"/>
              <a:buFont typeface="Arial"/>
              <a:buNone/>
            </a:pPr>
            <a:r>
              <a:rPr lang="en" u="sng">
                <a:solidFill>
                  <a:schemeClr val="hlink"/>
                </a:solidFill>
                <a:latin typeface="Calibri"/>
                <a:ea typeface="Calibri"/>
                <a:cs typeface="Calibri"/>
                <a:sym typeface="Calibri"/>
                <a:hlinkClick r:id="rId11"/>
              </a:rPr>
              <a:t>https://creativecommons.org/licenses/by-sa/4.0/deed.es</a:t>
            </a:r>
            <a:r>
              <a:rPr lang="en">
                <a:latin typeface="Calibri"/>
                <a:ea typeface="Calibri"/>
                <a:cs typeface="Calibri"/>
                <a:sym typeface="Calibri"/>
              </a:rPr>
              <a:t> </a:t>
            </a:r>
            <a:endParaRPr b="1" i="0" u="none" cap="none" strike="noStrike">
              <a:solidFill>
                <a:srgbClr val="000000"/>
              </a:solidFill>
              <a:latin typeface="Calibri"/>
              <a:ea typeface="Calibri"/>
              <a:cs typeface="Calibri"/>
              <a:sym typeface="Calibri"/>
            </a:endParaRPr>
          </a:p>
        </p:txBody>
      </p:sp>
      <p:sp>
        <p:nvSpPr>
          <p:cNvPr id="238" name="Google Shape;238;p37"/>
          <p:cNvSpPr txBox="1"/>
          <p:nvPr/>
        </p:nvSpPr>
        <p:spPr>
          <a:xfrm>
            <a:off x="3916625" y="875225"/>
            <a:ext cx="4467600" cy="337200"/>
          </a:xfrm>
          <a:prstGeom prst="rect">
            <a:avLst/>
          </a:prstGeom>
          <a:solidFill>
            <a:srgbClr val="F1C232"/>
          </a:solid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600"/>
              <a:buFont typeface="Arial"/>
              <a:buNone/>
            </a:pPr>
            <a:r>
              <a:rPr lang="en" sz="1100">
                <a:latin typeface="Calibri"/>
                <a:ea typeface="Calibri"/>
                <a:cs typeface="Calibri"/>
                <a:sym typeface="Calibri"/>
              </a:rPr>
              <a:t>Puede descargar este pase de diapositivas de</a:t>
            </a:r>
            <a:r>
              <a:rPr b="1" i="0" lang="en" sz="1100" u="none" cap="none" strike="noStrike">
                <a:solidFill>
                  <a:srgbClr val="000000"/>
                </a:solidFill>
                <a:latin typeface="Calibri"/>
                <a:ea typeface="Calibri"/>
                <a:cs typeface="Calibri"/>
                <a:sym typeface="Calibri"/>
              </a:rPr>
              <a:t> </a:t>
            </a:r>
            <a:r>
              <a:rPr b="1" lang="en" sz="1100" u="sng">
                <a:solidFill>
                  <a:schemeClr val="hlink"/>
                </a:solidFill>
                <a:latin typeface="Calibri"/>
                <a:ea typeface="Calibri"/>
                <a:cs typeface="Calibri"/>
                <a:sym typeface="Calibri"/>
                <a:hlinkClick r:id="rId12"/>
              </a:rPr>
              <a:t>misionleccionesbiblicas.org</a:t>
            </a:r>
            <a:r>
              <a:rPr b="1" lang="en" sz="1100">
                <a:latin typeface="Calibri"/>
                <a:ea typeface="Calibri"/>
                <a:cs typeface="Calibri"/>
                <a:sym typeface="Calibri"/>
              </a:rPr>
              <a:t>.</a:t>
            </a:r>
            <a:endParaRPr b="1" i="0" sz="1100" u="none" cap="none" strike="noStrike">
              <a:solidFill>
                <a:srgbClr val="000000"/>
              </a:solidFill>
              <a:latin typeface="Calibri"/>
              <a:ea typeface="Calibri"/>
              <a:cs typeface="Calibri"/>
              <a:sym typeface="Calibri"/>
            </a:endParaRPr>
          </a:p>
        </p:txBody>
      </p:sp>
      <p:sp>
        <p:nvSpPr>
          <p:cNvPr id="239" name="Google Shape;239;p37"/>
          <p:cNvSpPr txBox="1"/>
          <p:nvPr/>
        </p:nvSpPr>
        <p:spPr>
          <a:xfrm>
            <a:off x="3372300" y="635635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    Jesús enseña a Nicodemo</a:t>
            </a:r>
            <a:endParaRPr sz="1000">
              <a:latin typeface="Calibri"/>
              <a:ea typeface="Calibri"/>
              <a:cs typeface="Calibri"/>
              <a:sym typeface="Calibri"/>
            </a:endParaRPr>
          </a:p>
        </p:txBody>
      </p:sp>
      <p:sp>
        <p:nvSpPr>
          <p:cNvPr id="240" name="Google Shape;240;p37"/>
          <p:cNvSpPr txBox="1"/>
          <p:nvPr/>
        </p:nvSpPr>
        <p:spPr>
          <a:xfrm>
            <a:off x="8541777" y="6362429"/>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6"/>
          <p:cNvPicPr preferRelativeResize="0"/>
          <p:nvPr/>
        </p:nvPicPr>
        <p:blipFill>
          <a:blip r:embed="rId3">
            <a:alphaModFix/>
          </a:blip>
          <a:stretch>
            <a:fillRect/>
          </a:stretch>
        </p:blipFill>
        <p:spPr>
          <a:xfrm>
            <a:off x="0" y="0"/>
            <a:ext cx="9144000" cy="6858000"/>
          </a:xfrm>
          <a:prstGeom prst="rect">
            <a:avLst/>
          </a:prstGeom>
          <a:noFill/>
          <a:ln>
            <a:noFill/>
          </a:ln>
        </p:spPr>
      </p:pic>
      <p:sp>
        <p:nvSpPr>
          <p:cNvPr id="137" name="Google Shape;137;p26"/>
          <p:cNvSpPr txBox="1"/>
          <p:nvPr/>
        </p:nvSpPr>
        <p:spPr>
          <a:xfrm>
            <a:off x="3354625" y="6486825"/>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 sz="1000">
                <a:solidFill>
                  <a:schemeClr val="lt1"/>
                </a:solidFill>
                <a:latin typeface="Calibri"/>
                <a:ea typeface="Calibri"/>
                <a:cs typeface="Calibri"/>
                <a:sym typeface="Calibri"/>
              </a:rPr>
              <a:t>    misionleccionesbiblicas.org    Jesús enseña a Nicodemo</a:t>
            </a:r>
            <a:endParaRPr b="1" sz="1000">
              <a:solidFill>
                <a:schemeClr val="lt1"/>
              </a:solidFill>
              <a:latin typeface="Calibri"/>
              <a:ea typeface="Calibri"/>
              <a:cs typeface="Calibri"/>
              <a:sym typeface="Calibri"/>
            </a:endParaRPr>
          </a:p>
        </p:txBody>
      </p:sp>
      <p:sp>
        <p:nvSpPr>
          <p:cNvPr id="138" name="Google Shape;138;p26"/>
          <p:cNvSpPr txBox="1"/>
          <p:nvPr/>
        </p:nvSpPr>
        <p:spPr>
          <a:xfrm>
            <a:off x="85241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 sz="1000">
                <a:solidFill>
                  <a:schemeClr val="lt1"/>
                </a:solidFill>
                <a:latin typeface="Calibri"/>
                <a:ea typeface="Calibri"/>
                <a:cs typeface="Calibri"/>
                <a:sym typeface="Calibri"/>
              </a:rPr>
              <a:t>‹#›</a:t>
            </a:fld>
            <a:endParaRPr b="1" sz="10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27"/>
          <p:cNvPicPr preferRelativeResize="0"/>
          <p:nvPr/>
        </p:nvPicPr>
        <p:blipFill>
          <a:blip r:embed="rId3">
            <a:alphaModFix/>
          </a:blip>
          <a:stretch>
            <a:fillRect/>
          </a:stretch>
        </p:blipFill>
        <p:spPr>
          <a:xfrm>
            <a:off x="0" y="19025"/>
            <a:ext cx="9144000" cy="6857977"/>
          </a:xfrm>
          <a:prstGeom prst="rect">
            <a:avLst/>
          </a:prstGeom>
          <a:noFill/>
          <a:ln>
            <a:noFill/>
          </a:ln>
        </p:spPr>
      </p:pic>
      <p:sp>
        <p:nvSpPr>
          <p:cNvPr id="144" name="Google Shape;144;p27"/>
          <p:cNvSpPr txBox="1"/>
          <p:nvPr/>
        </p:nvSpPr>
        <p:spPr>
          <a:xfrm>
            <a:off x="3372300" y="6505825"/>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misionleccionesbiblicas.org    Jesús enseña a Nicodemo</a:t>
            </a:r>
            <a:endParaRPr sz="1000">
              <a:latin typeface="Calibri"/>
              <a:ea typeface="Calibri"/>
              <a:cs typeface="Calibri"/>
              <a:sym typeface="Calibri"/>
            </a:endParaRPr>
          </a:p>
        </p:txBody>
      </p:sp>
      <p:sp>
        <p:nvSpPr>
          <p:cNvPr id="145" name="Google Shape;145;p27"/>
          <p:cNvSpPr txBox="1"/>
          <p:nvPr/>
        </p:nvSpPr>
        <p:spPr>
          <a:xfrm>
            <a:off x="8541777" y="6511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8"/>
          <p:cNvPicPr preferRelativeResize="0"/>
          <p:nvPr/>
        </p:nvPicPr>
        <p:blipFill>
          <a:blip r:embed="rId3">
            <a:alphaModFix/>
          </a:blip>
          <a:stretch>
            <a:fillRect/>
          </a:stretch>
        </p:blipFill>
        <p:spPr>
          <a:xfrm>
            <a:off x="0" y="19025"/>
            <a:ext cx="9144000" cy="6857977"/>
          </a:xfrm>
          <a:prstGeom prst="rect">
            <a:avLst/>
          </a:prstGeom>
          <a:noFill/>
          <a:ln>
            <a:noFill/>
          </a:ln>
        </p:spPr>
      </p:pic>
      <p:sp>
        <p:nvSpPr>
          <p:cNvPr id="151" name="Google Shape;151;p28"/>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28"/>
          <p:cNvSpPr txBox="1"/>
          <p:nvPr/>
        </p:nvSpPr>
        <p:spPr>
          <a:xfrm>
            <a:off x="3389975" y="6505825"/>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Jesús enseña a Nicodemo</a:t>
            </a:r>
            <a:endParaRPr sz="1000">
              <a:solidFill>
                <a:schemeClr val="lt1"/>
              </a:solidFill>
              <a:latin typeface="Calibri"/>
              <a:ea typeface="Calibri"/>
              <a:cs typeface="Calibri"/>
              <a:sym typeface="Calibri"/>
            </a:endParaRPr>
          </a:p>
        </p:txBody>
      </p:sp>
      <p:sp>
        <p:nvSpPr>
          <p:cNvPr id="153" name="Google Shape;153;p28"/>
          <p:cNvSpPr txBox="1"/>
          <p:nvPr/>
        </p:nvSpPr>
        <p:spPr>
          <a:xfrm>
            <a:off x="8559452" y="6511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29"/>
          <p:cNvSpPr txBox="1"/>
          <p:nvPr>
            <p:ph idx="1" type="subTitle"/>
          </p:nvPr>
        </p:nvSpPr>
        <p:spPr>
          <a:xfrm>
            <a:off x="1371600" y="3886200"/>
            <a:ext cx="6400800" cy="17526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t/>
            </a:r>
            <a:endParaRPr/>
          </a:p>
        </p:txBody>
      </p:sp>
      <p:pic>
        <p:nvPicPr>
          <p:cNvPr id="160" name="Google Shape;160;p29"/>
          <p:cNvPicPr preferRelativeResize="0"/>
          <p:nvPr/>
        </p:nvPicPr>
        <p:blipFill>
          <a:blip r:embed="rId3">
            <a:alphaModFix/>
          </a:blip>
          <a:stretch>
            <a:fillRect/>
          </a:stretch>
        </p:blipFill>
        <p:spPr>
          <a:xfrm>
            <a:off x="0" y="19025"/>
            <a:ext cx="9144031" cy="6858000"/>
          </a:xfrm>
          <a:prstGeom prst="rect">
            <a:avLst/>
          </a:prstGeom>
          <a:noFill/>
          <a:ln>
            <a:noFill/>
          </a:ln>
        </p:spPr>
      </p:pic>
      <p:sp>
        <p:nvSpPr>
          <p:cNvPr id="161" name="Google Shape;161;p29"/>
          <p:cNvSpPr txBox="1"/>
          <p:nvPr/>
        </p:nvSpPr>
        <p:spPr>
          <a:xfrm>
            <a:off x="3407650" y="6486825"/>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Jesús enseña a Nicodemo</a:t>
            </a:r>
            <a:endParaRPr sz="1000">
              <a:solidFill>
                <a:schemeClr val="lt1"/>
              </a:solidFill>
              <a:latin typeface="Calibri"/>
              <a:ea typeface="Calibri"/>
              <a:cs typeface="Calibri"/>
              <a:sym typeface="Calibri"/>
            </a:endParaRPr>
          </a:p>
        </p:txBody>
      </p:sp>
      <p:sp>
        <p:nvSpPr>
          <p:cNvPr id="162" name="Google Shape;162;p29"/>
          <p:cNvSpPr txBox="1"/>
          <p:nvPr/>
        </p:nvSpPr>
        <p:spPr>
          <a:xfrm>
            <a:off x="8577127"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30"/>
          <p:cNvSpPr txBox="1"/>
          <p:nvPr>
            <p:ph idx="1" type="subTitle"/>
          </p:nvPr>
        </p:nvSpPr>
        <p:spPr>
          <a:xfrm>
            <a:off x="1371600" y="3886200"/>
            <a:ext cx="6400800" cy="17526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t/>
            </a:r>
            <a:endParaRPr/>
          </a:p>
        </p:txBody>
      </p:sp>
      <p:pic>
        <p:nvPicPr>
          <p:cNvPr id="169" name="Google Shape;169;p30"/>
          <p:cNvPicPr preferRelativeResize="0"/>
          <p:nvPr/>
        </p:nvPicPr>
        <p:blipFill>
          <a:blip r:embed="rId3">
            <a:alphaModFix/>
          </a:blip>
          <a:stretch>
            <a:fillRect/>
          </a:stretch>
        </p:blipFill>
        <p:spPr>
          <a:xfrm>
            <a:off x="0" y="19025"/>
            <a:ext cx="9144000" cy="6857977"/>
          </a:xfrm>
          <a:prstGeom prst="rect">
            <a:avLst/>
          </a:prstGeom>
          <a:noFill/>
          <a:ln>
            <a:noFill/>
          </a:ln>
        </p:spPr>
      </p:pic>
      <p:sp>
        <p:nvSpPr>
          <p:cNvPr id="170" name="Google Shape;170;p30"/>
          <p:cNvSpPr txBox="1"/>
          <p:nvPr/>
        </p:nvSpPr>
        <p:spPr>
          <a:xfrm>
            <a:off x="3460575" y="6492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a:t>
            </a:r>
            <a:r>
              <a:rPr lang="en" sz="1000">
                <a:latin typeface="Calibri"/>
                <a:ea typeface="Calibri"/>
                <a:cs typeface="Calibri"/>
                <a:sym typeface="Calibri"/>
              </a:rPr>
              <a:t>  Jesús enseña a Nicodemo</a:t>
            </a:r>
            <a:endParaRPr sz="1000">
              <a:latin typeface="Calibri"/>
              <a:ea typeface="Calibri"/>
              <a:cs typeface="Calibri"/>
              <a:sym typeface="Calibri"/>
            </a:endParaRPr>
          </a:p>
        </p:txBody>
      </p:sp>
      <p:sp>
        <p:nvSpPr>
          <p:cNvPr id="171" name="Google Shape;171;p30"/>
          <p:cNvSpPr txBox="1"/>
          <p:nvPr/>
        </p:nvSpPr>
        <p:spPr>
          <a:xfrm>
            <a:off x="8524102" y="6492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31"/>
          <p:cNvSpPr txBox="1"/>
          <p:nvPr>
            <p:ph idx="1" type="subTitle"/>
          </p:nvPr>
        </p:nvSpPr>
        <p:spPr>
          <a:xfrm>
            <a:off x="1371600" y="3886200"/>
            <a:ext cx="6400800" cy="17526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t/>
            </a:r>
            <a:endParaRPr/>
          </a:p>
        </p:txBody>
      </p:sp>
      <p:pic>
        <p:nvPicPr>
          <p:cNvPr id="178" name="Google Shape;178;p31"/>
          <p:cNvPicPr preferRelativeResize="0"/>
          <p:nvPr/>
        </p:nvPicPr>
        <p:blipFill>
          <a:blip r:embed="rId3">
            <a:alphaModFix/>
          </a:blip>
          <a:stretch>
            <a:fillRect/>
          </a:stretch>
        </p:blipFill>
        <p:spPr>
          <a:xfrm>
            <a:off x="0" y="19025"/>
            <a:ext cx="9144000" cy="6857977"/>
          </a:xfrm>
          <a:prstGeom prst="rect">
            <a:avLst/>
          </a:prstGeom>
          <a:noFill/>
          <a:ln>
            <a:noFill/>
          </a:ln>
        </p:spPr>
      </p:pic>
      <p:sp>
        <p:nvSpPr>
          <p:cNvPr id="179" name="Google Shape;179;p31"/>
          <p:cNvSpPr txBox="1"/>
          <p:nvPr/>
        </p:nvSpPr>
        <p:spPr>
          <a:xfrm>
            <a:off x="3372300" y="6409375"/>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Jesús enseña a Nicodemo</a:t>
            </a:r>
            <a:endParaRPr sz="1000">
              <a:solidFill>
                <a:schemeClr val="lt1"/>
              </a:solidFill>
              <a:latin typeface="Calibri"/>
              <a:ea typeface="Calibri"/>
              <a:cs typeface="Calibri"/>
              <a:sym typeface="Calibri"/>
            </a:endParaRPr>
          </a:p>
        </p:txBody>
      </p:sp>
      <p:sp>
        <p:nvSpPr>
          <p:cNvPr id="180" name="Google Shape;180;p31"/>
          <p:cNvSpPr txBox="1"/>
          <p:nvPr/>
        </p:nvSpPr>
        <p:spPr>
          <a:xfrm>
            <a:off x="8541777" y="641545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2"/>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6" name="Google Shape;186;p32"/>
          <p:cNvSpPr txBox="1"/>
          <p:nvPr>
            <p:ph idx="1" type="subTitle"/>
          </p:nvPr>
        </p:nvSpPr>
        <p:spPr>
          <a:xfrm>
            <a:off x="1371600" y="3886200"/>
            <a:ext cx="6400800" cy="17526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t/>
            </a:r>
            <a:endParaRPr/>
          </a:p>
        </p:txBody>
      </p:sp>
      <p:pic>
        <p:nvPicPr>
          <p:cNvPr id="187" name="Google Shape;187;p32"/>
          <p:cNvPicPr preferRelativeResize="0"/>
          <p:nvPr/>
        </p:nvPicPr>
        <p:blipFill>
          <a:blip r:embed="rId3">
            <a:alphaModFix/>
          </a:blip>
          <a:stretch>
            <a:fillRect/>
          </a:stretch>
        </p:blipFill>
        <p:spPr>
          <a:xfrm>
            <a:off x="0" y="19025"/>
            <a:ext cx="9144000" cy="6857977"/>
          </a:xfrm>
          <a:prstGeom prst="rect">
            <a:avLst/>
          </a:prstGeom>
          <a:noFill/>
          <a:ln>
            <a:noFill/>
          </a:ln>
        </p:spPr>
      </p:pic>
      <p:sp>
        <p:nvSpPr>
          <p:cNvPr id="188" name="Google Shape;188;p32"/>
          <p:cNvSpPr txBox="1"/>
          <p:nvPr/>
        </p:nvSpPr>
        <p:spPr>
          <a:xfrm>
            <a:off x="3584425" y="651190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latin typeface="Calibri"/>
                <a:ea typeface="Calibri"/>
                <a:cs typeface="Calibri"/>
                <a:sym typeface="Calibri"/>
              </a:rPr>
              <a:t>    </a:t>
            </a:r>
            <a:r>
              <a:rPr lang="en" sz="1000">
                <a:solidFill>
                  <a:schemeClr val="lt1"/>
                </a:solidFill>
                <a:latin typeface="Calibri"/>
                <a:ea typeface="Calibri"/>
                <a:cs typeface="Calibri"/>
                <a:sym typeface="Calibri"/>
              </a:rPr>
              <a:t>misionleccionesbiblicas.org    </a:t>
            </a:r>
            <a:r>
              <a:rPr lang="en" sz="1000">
                <a:latin typeface="Calibri"/>
                <a:ea typeface="Calibri"/>
                <a:cs typeface="Calibri"/>
                <a:sym typeface="Calibri"/>
              </a:rPr>
              <a:t>Jesús enseña a Nicodemo</a:t>
            </a:r>
            <a:endParaRPr sz="1000">
              <a:latin typeface="Calibri"/>
              <a:ea typeface="Calibri"/>
              <a:cs typeface="Calibri"/>
              <a:sym typeface="Calibri"/>
            </a:endParaRPr>
          </a:p>
        </p:txBody>
      </p:sp>
      <p:sp>
        <p:nvSpPr>
          <p:cNvPr id="189" name="Google Shape;189;p32"/>
          <p:cNvSpPr txBox="1"/>
          <p:nvPr/>
        </p:nvSpPr>
        <p:spPr>
          <a:xfrm>
            <a:off x="8524102" y="6511904"/>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dk1"/>
                </a:solidFill>
                <a:latin typeface="Calibri"/>
                <a:ea typeface="Calibri"/>
                <a:cs typeface="Calibri"/>
                <a:sym typeface="Calibri"/>
              </a:rPr>
              <a:t>‹#›</a:t>
            </a:fld>
            <a:endParaRPr sz="1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3"/>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33"/>
          <p:cNvSpPr txBox="1"/>
          <p:nvPr>
            <p:ph idx="1" type="subTitle"/>
          </p:nvPr>
        </p:nvSpPr>
        <p:spPr>
          <a:xfrm>
            <a:off x="1371600" y="3886200"/>
            <a:ext cx="6400800" cy="17526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t/>
            </a:r>
            <a:endParaRPr/>
          </a:p>
        </p:txBody>
      </p:sp>
      <p:pic>
        <p:nvPicPr>
          <p:cNvPr id="196" name="Google Shape;196;p33"/>
          <p:cNvPicPr preferRelativeResize="0"/>
          <p:nvPr/>
        </p:nvPicPr>
        <p:blipFill>
          <a:blip r:embed="rId3">
            <a:alphaModFix/>
          </a:blip>
          <a:stretch>
            <a:fillRect/>
          </a:stretch>
        </p:blipFill>
        <p:spPr>
          <a:xfrm>
            <a:off x="0" y="19025"/>
            <a:ext cx="9144031" cy="6858000"/>
          </a:xfrm>
          <a:prstGeom prst="rect">
            <a:avLst/>
          </a:prstGeom>
          <a:noFill/>
          <a:ln>
            <a:noFill/>
          </a:ln>
        </p:spPr>
      </p:pic>
      <p:sp>
        <p:nvSpPr>
          <p:cNvPr id="197" name="Google Shape;197;p33"/>
          <p:cNvSpPr txBox="1"/>
          <p:nvPr/>
        </p:nvSpPr>
        <p:spPr>
          <a:xfrm>
            <a:off x="3372300" y="6356350"/>
            <a:ext cx="5169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 sz="1000">
                <a:solidFill>
                  <a:schemeClr val="lt1"/>
                </a:solidFill>
                <a:latin typeface="Calibri"/>
                <a:ea typeface="Calibri"/>
                <a:cs typeface="Calibri"/>
                <a:sym typeface="Calibri"/>
              </a:rPr>
              <a:t>    misionleccionesbiblicas.org    Jesús enseña a Nicodemo</a:t>
            </a:r>
            <a:endParaRPr sz="1000">
              <a:solidFill>
                <a:schemeClr val="lt1"/>
              </a:solidFill>
              <a:latin typeface="Calibri"/>
              <a:ea typeface="Calibri"/>
              <a:cs typeface="Calibri"/>
              <a:sym typeface="Calibri"/>
            </a:endParaRPr>
          </a:p>
        </p:txBody>
      </p:sp>
      <p:sp>
        <p:nvSpPr>
          <p:cNvPr id="198" name="Google Shape;198;p33"/>
          <p:cNvSpPr txBox="1"/>
          <p:nvPr/>
        </p:nvSpPr>
        <p:spPr>
          <a:xfrm>
            <a:off x="8541777" y="6362429"/>
            <a:ext cx="4959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sz="1000">
                <a:solidFill>
                  <a:schemeClr val="lt1"/>
                </a:solidFill>
                <a:latin typeface="Calibri"/>
                <a:ea typeface="Calibri"/>
                <a:cs typeface="Calibri"/>
                <a:sym typeface="Calibri"/>
              </a:rPr>
              <a:t>‹#›</a:t>
            </a:fld>
            <a:endParaRPr sz="10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