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b0e86e4dd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1. Portada: Boda en Caná (Juan 2:1-11)</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06" name="Google Shape;306;g37b0e86e4dd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7b0e86e4dd_2_20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69" name="Google Shape;369;g37b0e86e4dd_2_205: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b0e86e4dd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79" name="Google Shape;379;g37b0e86e4dd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80" name="Google Shape;380;g37b0e86e4dd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b0e86e4dd_2_8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2. Jesús y los discípulos fueron invitados a una boda en la ciudad de Caná. Cuando llegaron a la boda, vieron a la madre de Jesús, María. Ella también había sido invitada. Había muchas personas en la boda. Después de la ceremonia, tuvieron un gran banquete de bodas. Celebraron y comieron mucha comida deliciosa.</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13" name="Google Shape;313;g37b0e86e4dd_2_8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b0e86e4dd_2_8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3. El novio proporcionó vino en la boda. El vino es un tipo de bebida alcohólica. El problema con el alcohol es que algunas personas no saben cuándo dejar de beber. Eso fue lo que sucedió en esta boda. Algunas personas bebieron tanto que no quedó nada para el resto de los invitados.</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20" name="Google Shape;320;g37b0e86e4dd_2_8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b0e86e4dd_2_9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4. La madre de Jesús sabía que Jesús podía ayudar. Ella le contó del problema. Luego les dijo a todos los sirvientes que hicieran exactamente lo que Jesús les dijera.</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200">
                <a:latin typeface="Calibri"/>
                <a:ea typeface="Calibri"/>
                <a:cs typeface="Calibri"/>
                <a:sym typeface="Calibri"/>
              </a:rPr>
              <a:t>Jesús le recordó a su madre que resolver el problema del vino no era la razón por la que vino a la tierra. Jesús vino a la tierra para ser el Mesías.</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27" name="Google Shape;327;g37b0e86e4dd_2_9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7b0e86e4dd_2_10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5. Pero Jesús quería ayudar a su madre. Les dijo a los sirvientes que fueran a buscar agua. Luego les dijo que pusieran el agua en seis grandes tinajas que solían usar para agua. Después de que todas las tinajas estaban llenas, les dijo que sacaran un poco de agua y se la llevaran al encargado del banquete.</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200">
                <a:latin typeface="Calibri"/>
                <a:ea typeface="Calibri"/>
                <a:cs typeface="Calibri"/>
                <a:sym typeface="Calibri"/>
              </a:rPr>
              <a:t>Los sirvientes hicieron exactamente lo que Jesús dijo. Llenaron las seis tinajas con agua y luego sacaron un poco y se la llevaron al encargado del banquete.</a:t>
            </a:r>
            <a:endParaRPr sz="1200">
              <a:latin typeface="Calibri"/>
              <a:ea typeface="Calibri"/>
              <a:cs typeface="Calibri"/>
              <a:sym typeface="Calibri"/>
            </a:endParaRPr>
          </a:p>
        </p:txBody>
      </p:sp>
      <p:sp>
        <p:nvSpPr>
          <p:cNvPr id="334" name="Google Shape;334;g37b0e86e4dd_2_100: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b0e86e4dd_2_106: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6. El hombre probó el agua y ¡no lo podía creer! ¿Cómo pudo haber sucedido? Los sirvientes habían puesto agua común en las tinajas, y el agua se había convertido en vino. ¡Eso es imposible! Nadie podría hacer eso, ¿o sí? Pero Jesús lo hizo.</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rPr lang="en-GB" sz="1200">
                <a:latin typeface="Calibri"/>
                <a:ea typeface="Calibri"/>
                <a:cs typeface="Calibri"/>
                <a:sym typeface="Calibri"/>
              </a:rPr>
              <a:t>Cuando algo es imposible, pero sucede de todos modos, eso se llama un milagro. Jesús realizó muchos milagros después de este, pero convertir el agua en vino en la boda de Caná fue el primer milagro de Jesús.</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41" name="Google Shape;341;g37b0e86e4dd_2_106: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7b0e86e4dd_2_112: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7. Mientras el hombre y los otros sirvientes servían el vino, todos se maravillaban de lo delicioso que era.</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48" name="Google Shape;348;g37b0e86e4dd_2_11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7b0e86e4dd_2_118: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8. Este era el mejor vino que habían probado. Usualmente, el mejor vino se sirve primero y luego el vino barato. Esta vez fue al revés. El último vino (el que Jesús hizo) era el mejor vino.</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55" name="Google Shape;355;g37b0e86e4dd_2_118: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7b0e86e4dd_2_124: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GB" sz="1200">
                <a:latin typeface="Calibri"/>
                <a:ea typeface="Calibri"/>
                <a:cs typeface="Calibri"/>
                <a:sym typeface="Calibri"/>
              </a:rPr>
              <a:t>9. Convertir agua en vino en la boda de Caná fue el primer milagro que Jesús realizó. Cuando vieron este milagro, sus discípulos (seguidores) comenzaron a ver lo asombroso que realmente era Jesús.</a:t>
            </a:r>
            <a:endParaRPr sz="1200">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200">
              <a:latin typeface="Calibri"/>
              <a:ea typeface="Calibri"/>
              <a:cs typeface="Calibri"/>
              <a:sym typeface="Calibri"/>
            </a:endParaRPr>
          </a:p>
        </p:txBody>
      </p:sp>
      <p:sp>
        <p:nvSpPr>
          <p:cNvPr id="362" name="Google Shape;362;g37b0e86e4dd_2_124: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6"/>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0" name="Google Shape;110;p16"/>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2" name="Google Shape;112;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3" name="Google Shape;113;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1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16" name="Google Shape;116;p17"/>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18"/>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2" name="Google Shape;122;p18"/>
          <p:cNvSpPr/>
          <p:nvPr>
            <p:ph idx="2" type="pic"/>
          </p:nvPr>
        </p:nvSpPr>
        <p:spPr>
          <a:xfrm>
            <a:off x="2549032" y="871502"/>
            <a:ext cx="7802880" cy="5852160"/>
          </a:xfrm>
          <a:prstGeom prst="rect">
            <a:avLst/>
          </a:prstGeom>
          <a:noFill/>
          <a:ln>
            <a:noFill/>
          </a:ln>
        </p:spPr>
      </p:sp>
      <p:sp>
        <p:nvSpPr>
          <p:cNvPr id="123" name="Google Shape;123;p18"/>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2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29" name="Google Shape;129;p19"/>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30" name="Google Shape;130;p19"/>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SzPts val="2000"/>
              <a:buNone/>
              <a:defRPr b="1" i="0" sz="57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2000"/>
              <a:buNone/>
              <a:defRPr b="0" i="0" sz="6300" u="none" cap="none" strike="noStrike">
                <a:solidFill>
                  <a:schemeClr val="dk1"/>
                </a:solidFill>
                <a:latin typeface="Calibri"/>
                <a:ea typeface="Calibri"/>
                <a:cs typeface="Calibri"/>
                <a:sym typeface="Calibri"/>
              </a:defRPr>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34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27"/>
          <p:cNvSpPr txBox="1"/>
          <p:nvPr>
            <p:ph type="title"/>
          </p:nvPr>
        </p:nvSpPr>
        <p:spPr>
          <a:xfrm>
            <a:off x="650240" y="388338"/>
            <a:ext cx="4278613" cy="1652480"/>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9" name="Google Shape;179;p27"/>
          <p:cNvSpPr txBox="1"/>
          <p:nvPr>
            <p:ph idx="1" type="body"/>
          </p:nvPr>
        </p:nvSpPr>
        <p:spPr>
          <a:xfrm>
            <a:off x="5084516" y="388338"/>
            <a:ext cx="7269973" cy="832426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80" name="Google Shape;180;p27"/>
          <p:cNvSpPr txBox="1"/>
          <p:nvPr>
            <p:ph idx="2" type="body"/>
          </p:nvPr>
        </p:nvSpPr>
        <p:spPr>
          <a:xfrm>
            <a:off x="650240" y="2041031"/>
            <a:ext cx="4278613" cy="6671787"/>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81" name="Google Shape;181;p27"/>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2" name="Google Shape;182;p27"/>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3" name="Google Shape;183;p27"/>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4" name="Shape 184"/>
        <p:cNvGrpSpPr/>
        <p:nvPr/>
      </p:nvGrpSpPr>
      <p:grpSpPr>
        <a:xfrm>
          <a:off x="0" y="0"/>
          <a:ext cx="0" cy="0"/>
          <a:chOff x="0" y="0"/>
          <a:chExt cx="0" cy="0"/>
        </a:xfrm>
      </p:grpSpPr>
      <p:sp>
        <p:nvSpPr>
          <p:cNvPr id="185" name="Google Shape;185;p28"/>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86" name="Google Shape;186;p28"/>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87" name="Google Shape;187;p28"/>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8" name="Google Shape;188;p28"/>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9" name="Google Shape;189;p28"/>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29"/>
          <p:cNvSpPr txBox="1"/>
          <p:nvPr>
            <p:ph type="title"/>
          </p:nvPr>
        </p:nvSpPr>
        <p:spPr>
          <a:xfrm rot="5400000">
            <a:off x="6730453" y="3088623"/>
            <a:ext cx="8322133"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2" name="Google Shape;192;p29"/>
          <p:cNvSpPr txBox="1"/>
          <p:nvPr>
            <p:ph idx="1" type="body"/>
          </p:nvPr>
        </p:nvSpPr>
        <p:spPr>
          <a:xfrm rot="5400000">
            <a:off x="769920" y="270916"/>
            <a:ext cx="8322133"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93" name="Google Shape;193;p29"/>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4" name="Google Shape;194;p29"/>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5" name="Google Shape;195;p29"/>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p30"/>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8" name="Google Shape;198;p30"/>
          <p:cNvSpPr txBox="1"/>
          <p:nvPr>
            <p:ph idx="1" type="body"/>
          </p:nvPr>
        </p:nvSpPr>
        <p:spPr>
          <a:xfrm rot="5400000">
            <a:off x="3283840" y="-357760"/>
            <a:ext cx="6437120"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99" name="Google Shape;199;p30"/>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0" name="Google Shape;200;p30"/>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1" name="Google Shape;201;p30"/>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p31"/>
          <p:cNvSpPr txBox="1"/>
          <p:nvPr>
            <p:ph type="title"/>
          </p:nvPr>
        </p:nvSpPr>
        <p:spPr>
          <a:xfrm>
            <a:off x="2549032" y="6827520"/>
            <a:ext cx="7802880" cy="80597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04" name="Google Shape;204;p31"/>
          <p:cNvSpPr/>
          <p:nvPr>
            <p:ph idx="2" type="pic"/>
          </p:nvPr>
        </p:nvSpPr>
        <p:spPr>
          <a:xfrm>
            <a:off x="2549032" y="871502"/>
            <a:ext cx="7802880" cy="5852160"/>
          </a:xfrm>
          <a:prstGeom prst="rect">
            <a:avLst/>
          </a:prstGeom>
          <a:noFill/>
          <a:ln>
            <a:noFill/>
          </a:ln>
        </p:spPr>
      </p:sp>
      <p:sp>
        <p:nvSpPr>
          <p:cNvPr id="205" name="Google Shape;205;p31"/>
          <p:cNvSpPr txBox="1"/>
          <p:nvPr>
            <p:ph idx="1" type="body"/>
          </p:nvPr>
        </p:nvSpPr>
        <p:spPr>
          <a:xfrm>
            <a:off x="2549032" y="7633547"/>
            <a:ext cx="7802880" cy="1144747"/>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206" name="Google Shape;206;p31"/>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7" name="Google Shape;207;p31"/>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8" name="Google Shape;208;p31"/>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32"/>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1" name="Google Shape;211;p32"/>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2" name="Google Shape;212;p32"/>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3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15" name="Google Shape;215;p33"/>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6" name="Google Shape;216;p33"/>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7" name="Google Shape;217;p33"/>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p3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20" name="Google Shape;220;p34"/>
          <p:cNvSpPr txBox="1"/>
          <p:nvPr>
            <p:ph idx="1" type="body"/>
          </p:nvPr>
        </p:nvSpPr>
        <p:spPr>
          <a:xfrm>
            <a:off x="650240" y="2183272"/>
            <a:ext cx="5745920" cy="910080"/>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221" name="Google Shape;221;p34"/>
          <p:cNvSpPr txBox="1"/>
          <p:nvPr>
            <p:ph idx="2" type="body"/>
          </p:nvPr>
        </p:nvSpPr>
        <p:spPr>
          <a:xfrm>
            <a:off x="650240" y="3093156"/>
            <a:ext cx="5745920" cy="5619627"/>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222" name="Google Shape;222;p34"/>
          <p:cNvSpPr txBox="1"/>
          <p:nvPr>
            <p:ph idx="3" type="body"/>
          </p:nvPr>
        </p:nvSpPr>
        <p:spPr>
          <a:xfrm>
            <a:off x="6606258" y="2183272"/>
            <a:ext cx="5748480" cy="910080"/>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223" name="Google Shape;223;p34"/>
          <p:cNvSpPr txBox="1"/>
          <p:nvPr>
            <p:ph idx="4" type="body"/>
          </p:nvPr>
        </p:nvSpPr>
        <p:spPr>
          <a:xfrm>
            <a:off x="6606258" y="3093156"/>
            <a:ext cx="5748480" cy="5619627"/>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224" name="Google Shape;224;p34"/>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5" name="Google Shape;225;p34"/>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26" name="Google Shape;226;p34"/>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7" name="Shape 227"/>
        <p:cNvGrpSpPr/>
        <p:nvPr/>
      </p:nvGrpSpPr>
      <p:grpSpPr>
        <a:xfrm>
          <a:off x="0" y="0"/>
          <a:ext cx="0" cy="0"/>
          <a:chOff x="0" y="0"/>
          <a:chExt cx="0" cy="0"/>
        </a:xfrm>
      </p:grpSpPr>
      <p:sp>
        <p:nvSpPr>
          <p:cNvPr id="228" name="Google Shape;228;p3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29" name="Google Shape;229;p35"/>
          <p:cNvSpPr txBox="1"/>
          <p:nvPr>
            <p:ph idx="1" type="body"/>
          </p:nvPr>
        </p:nvSpPr>
        <p:spPr>
          <a:xfrm>
            <a:off x="650240" y="2275840"/>
            <a:ext cx="5743787" cy="64371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30" name="Google Shape;230;p35"/>
          <p:cNvSpPr txBox="1"/>
          <p:nvPr>
            <p:ph idx="2" type="body"/>
          </p:nvPr>
        </p:nvSpPr>
        <p:spPr>
          <a:xfrm>
            <a:off x="6610773" y="2275840"/>
            <a:ext cx="5743787" cy="64371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31" name="Google Shape;231;p35"/>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2" name="Google Shape;232;p35"/>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3" name="Google Shape;233;p35"/>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4" name="Shape 234"/>
        <p:cNvGrpSpPr/>
        <p:nvPr/>
      </p:nvGrpSpPr>
      <p:grpSpPr>
        <a:xfrm>
          <a:off x="0" y="0"/>
          <a:ext cx="0" cy="0"/>
          <a:chOff x="0" y="0"/>
          <a:chExt cx="0" cy="0"/>
        </a:xfrm>
      </p:grpSpPr>
      <p:sp>
        <p:nvSpPr>
          <p:cNvPr id="235" name="Google Shape;235;p36"/>
          <p:cNvSpPr txBox="1"/>
          <p:nvPr>
            <p:ph type="title"/>
          </p:nvPr>
        </p:nvSpPr>
        <p:spPr>
          <a:xfrm>
            <a:off x="1027290" y="6267591"/>
            <a:ext cx="11054080" cy="1937067"/>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36" name="Google Shape;236;p36"/>
          <p:cNvSpPr txBox="1"/>
          <p:nvPr>
            <p:ph idx="1" type="body"/>
          </p:nvPr>
        </p:nvSpPr>
        <p:spPr>
          <a:xfrm>
            <a:off x="1027290" y="4133992"/>
            <a:ext cx="11054080" cy="2133760"/>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237" name="Google Shape;237;p36"/>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8" name="Google Shape;238;p36"/>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39" name="Google Shape;239;p36"/>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0" name="Shape 240"/>
        <p:cNvGrpSpPr/>
        <p:nvPr/>
      </p:nvGrpSpPr>
      <p:grpSpPr>
        <a:xfrm>
          <a:off x="0" y="0"/>
          <a:ext cx="0" cy="0"/>
          <a:chOff x="0" y="0"/>
          <a:chExt cx="0" cy="0"/>
        </a:xfrm>
      </p:grpSpPr>
      <p:sp>
        <p:nvSpPr>
          <p:cNvPr id="241" name="Google Shape;241;p3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42" name="Google Shape;242;p37"/>
          <p:cNvSpPr txBox="1"/>
          <p:nvPr>
            <p:ph idx="1" type="body"/>
          </p:nvPr>
        </p:nvSpPr>
        <p:spPr>
          <a:xfrm>
            <a:off x="650240" y="2275840"/>
            <a:ext cx="11704320" cy="64371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43" name="Google Shape;243;p37"/>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44" name="Google Shape;244;p37"/>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45" name="Google Shape;245;p37"/>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2" name="Shape 252"/>
        <p:cNvGrpSpPr/>
        <p:nvPr/>
      </p:nvGrpSpPr>
      <p:grpSpPr>
        <a:xfrm>
          <a:off x="0" y="0"/>
          <a:ext cx="0" cy="0"/>
          <a:chOff x="0" y="0"/>
          <a:chExt cx="0" cy="0"/>
        </a:xfrm>
      </p:grpSpPr>
      <p:sp>
        <p:nvSpPr>
          <p:cNvPr id="253" name="Google Shape;253;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5" name="Google Shape;255;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6" name="Google Shape;256;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7" name="Shape 257"/>
        <p:cNvGrpSpPr/>
        <p:nvPr/>
      </p:nvGrpSpPr>
      <p:grpSpPr>
        <a:xfrm>
          <a:off x="0" y="0"/>
          <a:ext cx="0" cy="0"/>
          <a:chOff x="0" y="0"/>
          <a:chExt cx="0" cy="0"/>
        </a:xfrm>
      </p:grpSpPr>
      <p:sp>
        <p:nvSpPr>
          <p:cNvPr id="258" name="Google Shape;258;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9" name="Google Shape;259;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0" name="Google Shape;260;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2" name="Google Shape;262;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3" name="Shape 263"/>
        <p:cNvGrpSpPr/>
        <p:nvPr/>
      </p:nvGrpSpPr>
      <p:grpSpPr>
        <a:xfrm>
          <a:off x="0" y="0"/>
          <a:ext cx="0" cy="0"/>
          <a:chOff x="0" y="0"/>
          <a:chExt cx="0" cy="0"/>
        </a:xfrm>
      </p:grpSpPr>
      <p:sp>
        <p:nvSpPr>
          <p:cNvPr id="264" name="Google Shape;264;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5" name="Google Shape;265;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66" name="Google Shape;266;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8" name="Google Shape;268;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9" name="Shape 269"/>
        <p:cNvGrpSpPr/>
        <p:nvPr/>
      </p:nvGrpSpPr>
      <p:grpSpPr>
        <a:xfrm>
          <a:off x="0" y="0"/>
          <a:ext cx="0" cy="0"/>
          <a:chOff x="0" y="0"/>
          <a:chExt cx="0" cy="0"/>
        </a:xfrm>
      </p:grpSpPr>
      <p:sp>
        <p:nvSpPr>
          <p:cNvPr id="270" name="Google Shape;270;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1" name="Google Shape;271;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2" name="Google Shape;272;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3" name="Google Shape;27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4" name="Google Shape;27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5" name="Google Shape;27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6" name="Shape 276"/>
        <p:cNvGrpSpPr/>
        <p:nvPr/>
      </p:nvGrpSpPr>
      <p:grpSpPr>
        <a:xfrm>
          <a:off x="0" y="0"/>
          <a:ext cx="0" cy="0"/>
          <a:chOff x="0" y="0"/>
          <a:chExt cx="0" cy="0"/>
        </a:xfrm>
      </p:grpSpPr>
      <p:sp>
        <p:nvSpPr>
          <p:cNvPr id="277" name="Google Shape;277;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8" name="Google Shape;278;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79" name="Google Shape;279;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80" name="Google Shape;280;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81" name="Google Shape;281;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82" name="Google Shape;282;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3" name="Google Shape;283;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4" name="Google Shape;284;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5" name="Shape 285"/>
        <p:cNvGrpSpPr/>
        <p:nvPr/>
      </p:nvGrpSpPr>
      <p:grpSpPr>
        <a:xfrm>
          <a:off x="0" y="0"/>
          <a:ext cx="0" cy="0"/>
          <a:chOff x="0" y="0"/>
          <a:chExt cx="0" cy="0"/>
        </a:xfrm>
      </p:grpSpPr>
      <p:sp>
        <p:nvSpPr>
          <p:cNvPr id="286" name="Google Shape;286;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7" name="Google Shape;287;p44"/>
          <p:cNvSpPr/>
          <p:nvPr>
            <p:ph idx="2" type="pic"/>
          </p:nvPr>
        </p:nvSpPr>
        <p:spPr>
          <a:xfrm>
            <a:off x="5528734" y="1404339"/>
            <a:ext cx="6583680" cy="6931378"/>
          </a:xfrm>
          <a:prstGeom prst="rect">
            <a:avLst/>
          </a:prstGeom>
          <a:noFill/>
          <a:ln>
            <a:noFill/>
          </a:ln>
        </p:spPr>
      </p:sp>
      <p:sp>
        <p:nvSpPr>
          <p:cNvPr id="288" name="Google Shape;288;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89" name="Google Shape;28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0" name="Google Shape;29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1" name="Google Shape;29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4" name="Google Shape;294;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95" name="Google Shape;295;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6" name="Google Shape;296;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7" name="Google Shape;297;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8" name="Shape 298"/>
        <p:cNvGrpSpPr/>
        <p:nvPr/>
      </p:nvGrpSpPr>
      <p:grpSpPr>
        <a:xfrm>
          <a:off x="0" y="0"/>
          <a:ext cx="0" cy="0"/>
          <a:chOff x="0" y="0"/>
          <a:chExt cx="0" cy="0"/>
        </a:xfrm>
      </p:grpSpPr>
      <p:sp>
        <p:nvSpPr>
          <p:cNvPr id="299" name="Google Shape;299;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0" name="Google Shape;300;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301" name="Google Shape;301;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2" name="Google Shape;302;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3" name="Google Shape;303;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4.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2000"/>
              <a:buFont typeface="Arial"/>
              <a:buNone/>
              <a:defRPr b="0" i="0" sz="6300" u="none" cap="none" strike="noStrike">
                <a:solidFill>
                  <a:schemeClr val="dk1"/>
                </a:solidFill>
                <a:latin typeface="Calibri"/>
                <a:ea typeface="Calibri"/>
                <a:cs typeface="Calibri"/>
                <a:sym typeface="Calibri"/>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650240" y="2275840"/>
            <a:ext cx="11704320" cy="6437120"/>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48" name="Google Shape;248;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49" name="Google Shape;249;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50" name="Google Shape;250;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51" name="Google Shape;251;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9.png"/><Relationship Id="rId12" Type="http://schemas.openxmlformats.org/officeDocument/2006/relationships/hyperlink" Target="https://misionleccionesbiblicas.org/" TargetMode="External"/><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47" title="09.10 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309" name="Google Shape;309;p47"/>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Boda en Caná</a:t>
            </a:r>
            <a:endParaRPr sz="1400">
              <a:latin typeface="Calibri"/>
              <a:ea typeface="Calibri"/>
              <a:cs typeface="Calibri"/>
              <a:sym typeface="Calibri"/>
            </a:endParaRPr>
          </a:p>
        </p:txBody>
      </p:sp>
      <p:sp>
        <p:nvSpPr>
          <p:cNvPr id="310" name="Google Shape;310;p47"/>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6"/>
          <p:cNvSpPr txBox="1"/>
          <p:nvPr>
            <p:ph type="title"/>
          </p:nvPr>
        </p:nvSpPr>
        <p:spPr>
          <a:xfrm>
            <a:off x="729922" y="414258"/>
            <a:ext cx="5450700" cy="887400"/>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2000"/>
              <a:buFont typeface="Calibri"/>
              <a:buNone/>
            </a:pPr>
            <a:r>
              <a:rPr b="0" lang="en-GB" sz="3400"/>
              <a:t>Notas Para Maestros</a:t>
            </a:r>
            <a:endParaRPr b="0" i="0" sz="3400" u="none" cap="none" strike="noStrike">
              <a:solidFill>
                <a:schemeClr val="dk1"/>
              </a:solidFill>
            </a:endParaRPr>
          </a:p>
        </p:txBody>
      </p:sp>
      <p:sp>
        <p:nvSpPr>
          <p:cNvPr id="372" name="Google Shape;372;p56"/>
          <p:cNvSpPr txBox="1"/>
          <p:nvPr>
            <p:ph idx="2" type="body"/>
          </p:nvPr>
        </p:nvSpPr>
        <p:spPr>
          <a:xfrm>
            <a:off x="729925" y="1172450"/>
            <a:ext cx="5599500" cy="8116800"/>
          </a:xfrm>
          <a:prstGeom prst="rect">
            <a:avLst/>
          </a:prstGeom>
          <a:noFill/>
          <a:ln>
            <a:noFill/>
          </a:ln>
        </p:spPr>
        <p:txBody>
          <a:bodyPr anchorCtr="0" anchor="t" bIns="130025" lIns="130025" spcFirstLastPara="1" rIns="130025" wrap="square" tIns="130025">
            <a:noAutofit/>
          </a:bodyPr>
          <a:lstStyle/>
          <a:p>
            <a:pPr indent="0" lvl="0" marL="0" rtl="0" algn="l">
              <a:lnSpc>
                <a:spcPct val="115000"/>
              </a:lnSpc>
              <a:spcBef>
                <a:spcPts val="0"/>
              </a:spcBef>
              <a:spcAft>
                <a:spcPts val="0"/>
              </a:spcAft>
              <a:buSzPts val="4600"/>
              <a:buNone/>
            </a:pPr>
            <a:r>
              <a:rPr lang="en-GB" sz="1600"/>
              <a:t>1. Portada: Boda en Caná (Juan 2:1-11)</a:t>
            </a:r>
            <a:endParaRPr sz="1600"/>
          </a:p>
          <a:p>
            <a:pPr indent="0" lvl="0" marL="0" rtl="0" algn="l">
              <a:lnSpc>
                <a:spcPct val="115000"/>
              </a:lnSpc>
              <a:spcBef>
                <a:spcPts val="0"/>
              </a:spcBef>
              <a:spcAft>
                <a:spcPts val="0"/>
              </a:spcAft>
              <a:buSzPts val="4600"/>
              <a:buNone/>
            </a:pPr>
            <a:r>
              <a:t/>
            </a:r>
            <a:endParaRPr sz="1600"/>
          </a:p>
          <a:p>
            <a:pPr indent="0" lvl="0" marL="0" rtl="0" algn="l">
              <a:lnSpc>
                <a:spcPct val="115000"/>
              </a:lnSpc>
              <a:spcBef>
                <a:spcPts val="0"/>
              </a:spcBef>
              <a:spcAft>
                <a:spcPts val="0"/>
              </a:spcAft>
              <a:buSzPts val="4600"/>
              <a:buNone/>
            </a:pPr>
            <a:r>
              <a:rPr lang="en-GB" sz="1600"/>
              <a:t>2. Jesús y los discípulos fueron invitados a una boda en la ciudad de Caná. Cuando llegaron a la boda, vieron a la madre de Jesús, María. Ella también había sido invitada. Había muchas personas en la boda. Después de la ceremonia, tuvieron un gran banquete de bodas. Celebraron y comieron mucha comida deliciosa.</a:t>
            </a:r>
            <a:endParaRPr sz="1600"/>
          </a:p>
          <a:p>
            <a:pPr indent="0" lvl="0" marL="0" rtl="0" algn="l">
              <a:lnSpc>
                <a:spcPct val="115000"/>
              </a:lnSpc>
              <a:spcBef>
                <a:spcPts val="0"/>
              </a:spcBef>
              <a:spcAft>
                <a:spcPts val="0"/>
              </a:spcAft>
              <a:buSzPts val="4600"/>
              <a:buNone/>
            </a:pPr>
            <a:r>
              <a:t/>
            </a:r>
            <a:endParaRPr sz="1600"/>
          </a:p>
          <a:p>
            <a:pPr indent="0" lvl="0" marL="0" rtl="0" algn="l">
              <a:lnSpc>
                <a:spcPct val="115000"/>
              </a:lnSpc>
              <a:spcBef>
                <a:spcPts val="0"/>
              </a:spcBef>
              <a:spcAft>
                <a:spcPts val="0"/>
              </a:spcAft>
              <a:buSzPts val="4600"/>
              <a:buNone/>
            </a:pPr>
            <a:r>
              <a:rPr lang="en-GB" sz="1600"/>
              <a:t>3. El novio proporcionó vino en la boda. El vino es un tipo de bebida alcohólica. El problema con el alcohol es que algunas personas no saben cuándo dejar de beber. Eso fue lo que sucedió en esta boda. Algunas personas bebieron tanto que no quedó nada para el resto de los invitados.</a:t>
            </a:r>
            <a:endParaRPr sz="1600"/>
          </a:p>
          <a:p>
            <a:pPr indent="0" lvl="0" marL="0" rtl="0" algn="l">
              <a:lnSpc>
                <a:spcPct val="115000"/>
              </a:lnSpc>
              <a:spcBef>
                <a:spcPts val="0"/>
              </a:spcBef>
              <a:spcAft>
                <a:spcPts val="0"/>
              </a:spcAft>
              <a:buSzPts val="4600"/>
              <a:buNone/>
            </a:pPr>
            <a:r>
              <a:t/>
            </a:r>
            <a:endParaRPr sz="1600"/>
          </a:p>
          <a:p>
            <a:pPr indent="0" lvl="0" marL="0" rtl="0" algn="l">
              <a:lnSpc>
                <a:spcPct val="115000"/>
              </a:lnSpc>
              <a:spcBef>
                <a:spcPts val="0"/>
              </a:spcBef>
              <a:spcAft>
                <a:spcPts val="0"/>
              </a:spcAft>
              <a:buSzPts val="4600"/>
              <a:buNone/>
            </a:pPr>
            <a:r>
              <a:rPr lang="en-GB" sz="1600"/>
              <a:t>4. La madre de Jesús sabía que Jesús podía ayudar. Ella le contó del problema. Luego les dijo a todos los sirvientes que hicieran exactamente lo que Jesús les dijera.</a:t>
            </a:r>
            <a:endParaRPr sz="1600"/>
          </a:p>
          <a:p>
            <a:pPr indent="0" lvl="0" marL="0" rtl="0" algn="l">
              <a:lnSpc>
                <a:spcPct val="115000"/>
              </a:lnSpc>
              <a:spcBef>
                <a:spcPts val="0"/>
              </a:spcBef>
              <a:spcAft>
                <a:spcPts val="0"/>
              </a:spcAft>
              <a:buSzPts val="4600"/>
              <a:buNone/>
            </a:pPr>
            <a:r>
              <a:t/>
            </a:r>
            <a:endParaRPr sz="1600"/>
          </a:p>
          <a:p>
            <a:pPr indent="0" lvl="0" marL="0" rtl="0" algn="l">
              <a:lnSpc>
                <a:spcPct val="115000"/>
              </a:lnSpc>
              <a:spcBef>
                <a:spcPts val="0"/>
              </a:spcBef>
              <a:spcAft>
                <a:spcPts val="0"/>
              </a:spcAft>
              <a:buSzPts val="4600"/>
              <a:buNone/>
            </a:pPr>
            <a:r>
              <a:rPr lang="en-GB" sz="1600"/>
              <a:t>Jesús le recordó a su madre que resolver el problema del vino no era la razón por la que vino a la tierra. Jesús vino a la tierra para ser el Mesías.</a:t>
            </a:r>
            <a:endParaRPr sz="1600"/>
          </a:p>
          <a:p>
            <a:pPr indent="0" lvl="0" marL="0" rtl="0" algn="l">
              <a:lnSpc>
                <a:spcPct val="115000"/>
              </a:lnSpc>
              <a:spcBef>
                <a:spcPts val="0"/>
              </a:spcBef>
              <a:spcAft>
                <a:spcPts val="0"/>
              </a:spcAft>
              <a:buSzPts val="4600"/>
              <a:buNone/>
            </a:pPr>
            <a:r>
              <a:t/>
            </a:r>
            <a:endParaRPr sz="1600"/>
          </a:p>
          <a:p>
            <a:pPr indent="0" lvl="0" marL="0" rtl="0" algn="l">
              <a:lnSpc>
                <a:spcPct val="115000"/>
              </a:lnSpc>
              <a:spcBef>
                <a:spcPts val="0"/>
              </a:spcBef>
              <a:spcAft>
                <a:spcPts val="0"/>
              </a:spcAft>
              <a:buSzPts val="4600"/>
              <a:buNone/>
            </a:pPr>
            <a:r>
              <a:rPr lang="en-GB" sz="1600"/>
              <a:t>5. Pero Jesús quería ayudar a su madre. Les dijo a los sirvientes que fueran a buscar agua. Luego les dijo que pusieran el agua en seis grandes tinajas que solían usar para agua. Después de que todas las tinajas estaban llenas, les dijo que sacaran un poco de agua y se la llevaran al encargado del banquete.</a:t>
            </a:r>
            <a:endParaRPr sz="1600"/>
          </a:p>
          <a:p>
            <a:pPr indent="0" lvl="0" marL="0" rtl="0" algn="l">
              <a:lnSpc>
                <a:spcPct val="115000"/>
              </a:lnSpc>
              <a:spcBef>
                <a:spcPts val="0"/>
              </a:spcBef>
              <a:spcAft>
                <a:spcPts val="0"/>
              </a:spcAft>
              <a:buSzPts val="4600"/>
              <a:buNone/>
            </a:pPr>
            <a:r>
              <a:t/>
            </a:r>
            <a:endParaRPr sz="1600"/>
          </a:p>
        </p:txBody>
      </p:sp>
      <p:sp>
        <p:nvSpPr>
          <p:cNvPr id="373" name="Google Shape;373;p56"/>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74" name="Google Shape;374;p56"/>
          <p:cNvSpPr/>
          <p:nvPr/>
        </p:nvSpPr>
        <p:spPr>
          <a:xfrm>
            <a:off x="6811725" y="748700"/>
            <a:ext cx="5380800" cy="7374300"/>
          </a:xfrm>
          <a:prstGeom prst="rect">
            <a:avLst/>
          </a:prstGeom>
          <a:noFill/>
          <a:ln>
            <a:noFill/>
          </a:ln>
        </p:spPr>
        <p:txBody>
          <a:bodyPr anchorCtr="0" anchor="t" bIns="65000" lIns="130025" spcFirstLastPara="1" rIns="130025" wrap="square" tIns="65000">
            <a:noAutofit/>
          </a:bodyPr>
          <a:lstStyle/>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Los sirvientes hicieron exactamente lo que Jesús dijo. Llenaron las seis tinajas con agua y luego sacaron un poco y se la llevaron al encargado del banquete.</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El hombre probó el agua y ¡no lo podía creer! ¿Cómo pudo haber sucedido? Los sirvientes habían puesto agua común en las tinajas, y el agua se había convertido en vino. ¡Eso es imposible! Nadie podría hacer eso, ¿o sí? Pero Jesús lo hizo.</a:t>
            </a:r>
            <a:endParaRPr sz="1600">
              <a:solidFill>
                <a:schemeClr val="dk1"/>
              </a:solidFill>
              <a:latin typeface="Calibri"/>
              <a:ea typeface="Calibri"/>
              <a:cs typeface="Calibri"/>
              <a:sym typeface="Calibri"/>
            </a:endParaRPr>
          </a:p>
          <a:p>
            <a:pPr indent="0" lvl="0" marL="7620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Cuando algo es imposible, pero sucede de todos modos, eso se llama un milagro. Jesús realizó muchos milagros después de este, pero convertir el agua en vino en la boda de Caná fue el primer milagro de Jesús.</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Mientras el hombre y los otros sirvientes servían el vino, todos se maravillaban de lo delicioso que era.</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Este era el mejor vino que habían probado. Usualmente, el mejor vino se sirve primero y luego el vino barato. Esta vez fue al revés. El último vino (el que Jesús hizo) era el mejor vino.</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9. Convertir agua en vino en la boda de Caná fue el primer milagro que Jesús realizó. Cuando vieron este milagro, sus discípulos (seguidores) comenzaron a ver lo asombroso que realmente era Jesús.</a:t>
            </a:r>
            <a:endParaRPr sz="1600">
              <a:solidFill>
                <a:schemeClr val="dk1"/>
              </a:solidFill>
              <a:latin typeface="Calibri"/>
              <a:ea typeface="Calibri"/>
              <a:cs typeface="Calibri"/>
              <a:sym typeface="Calibri"/>
            </a:endParaRPr>
          </a:p>
          <a:p>
            <a:pPr indent="0" lvl="0" marL="7620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76200" marR="0" rtl="0" algn="l">
              <a:lnSpc>
                <a:spcPct val="115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75" name="Google Shape;375;p56"/>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Boda en Caná</a:t>
            </a:r>
            <a:endParaRPr sz="1400">
              <a:latin typeface="Calibri"/>
              <a:ea typeface="Calibri"/>
              <a:cs typeface="Calibri"/>
              <a:sym typeface="Calibri"/>
            </a:endParaRPr>
          </a:p>
        </p:txBody>
      </p:sp>
      <p:sp>
        <p:nvSpPr>
          <p:cNvPr id="376" name="Google Shape;376;p56"/>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7"/>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83" name="Google Shape;383;p57"/>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84" name="Google Shape;384;p57"/>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85" name="Google Shape;385;p57"/>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386" name="Google Shape;386;p57"/>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87" name="Google Shape;387;p57"/>
          <p:cNvSpPr txBox="1"/>
          <p:nvPr/>
        </p:nvSpPr>
        <p:spPr>
          <a:xfrm>
            <a:off x="5570300" y="1244777"/>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88" name="Google Shape;388;p57"/>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Boda en Caná</a:t>
            </a:r>
            <a:endParaRPr sz="1400">
              <a:latin typeface="Calibri"/>
              <a:ea typeface="Calibri"/>
              <a:cs typeface="Calibri"/>
              <a:sym typeface="Calibri"/>
            </a:endParaRPr>
          </a:p>
        </p:txBody>
      </p:sp>
      <p:sp>
        <p:nvSpPr>
          <p:cNvPr id="389" name="Google Shape;389;p57"/>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01_Jesus_Wedding_JPEG_1024.jpg" id="315" name="Google Shape;315;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6" name="Google Shape;316;p48"/>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Boda en Caná</a:t>
            </a:r>
            <a:endParaRPr sz="1400">
              <a:solidFill>
                <a:schemeClr val="lt1"/>
              </a:solidFill>
              <a:latin typeface="Calibri"/>
              <a:ea typeface="Calibri"/>
              <a:cs typeface="Calibri"/>
              <a:sym typeface="Calibri"/>
            </a:endParaRPr>
          </a:p>
        </p:txBody>
      </p:sp>
      <p:sp>
        <p:nvSpPr>
          <p:cNvPr id="317" name="Google Shape;317;p48"/>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02_Jesus_Wedding_JPEG_1024.jpg" id="322" name="Google Shape;322;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3" name="Google Shape;323;p49"/>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2"/>
                </a:solidFill>
                <a:latin typeface="Calibri"/>
                <a:ea typeface="Calibri"/>
                <a:cs typeface="Calibri"/>
                <a:sym typeface="Calibri"/>
              </a:rPr>
              <a:t>    misionleccionesbiblicas.org    </a:t>
            </a:r>
            <a:r>
              <a:rPr lang="en-GB">
                <a:solidFill>
                  <a:schemeClr val="dk2"/>
                </a:solidFill>
                <a:latin typeface="Calibri"/>
                <a:ea typeface="Calibri"/>
                <a:cs typeface="Calibri"/>
                <a:sym typeface="Calibri"/>
              </a:rPr>
              <a:t>Boda en Caná</a:t>
            </a:r>
            <a:endParaRPr sz="1400">
              <a:solidFill>
                <a:schemeClr val="dk2"/>
              </a:solidFill>
              <a:latin typeface="Calibri"/>
              <a:ea typeface="Calibri"/>
              <a:cs typeface="Calibri"/>
              <a:sym typeface="Calibri"/>
            </a:endParaRPr>
          </a:p>
        </p:txBody>
      </p:sp>
      <p:sp>
        <p:nvSpPr>
          <p:cNvPr id="324" name="Google Shape;324;p49"/>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2"/>
                </a:solidFill>
                <a:latin typeface="Calibri"/>
                <a:ea typeface="Calibri"/>
                <a:cs typeface="Calibri"/>
                <a:sym typeface="Calibri"/>
              </a:rPr>
              <a:t>‹#›</a:t>
            </a:fld>
            <a:endParaRPr sz="14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03_Jesus_Wedding_JPEG_1024.jpg" id="329" name="Google Shape;329;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0" name="Google Shape;330;p50"/>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Boda en Caná</a:t>
            </a:r>
            <a:endParaRPr sz="1400">
              <a:solidFill>
                <a:schemeClr val="lt1"/>
              </a:solidFill>
              <a:latin typeface="Calibri"/>
              <a:ea typeface="Calibri"/>
              <a:cs typeface="Calibri"/>
              <a:sym typeface="Calibri"/>
            </a:endParaRPr>
          </a:p>
        </p:txBody>
      </p:sp>
      <p:sp>
        <p:nvSpPr>
          <p:cNvPr id="331" name="Google Shape;331;p50"/>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05_Jesus_Wedding_JPEG_1024.jpg" id="336" name="Google Shape;336;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7" name="Google Shape;337;p51"/>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Boda en Caná</a:t>
            </a:r>
            <a:endParaRPr sz="1400">
              <a:solidFill>
                <a:schemeClr val="dk1"/>
              </a:solidFill>
              <a:latin typeface="Calibri"/>
              <a:ea typeface="Calibri"/>
              <a:cs typeface="Calibri"/>
              <a:sym typeface="Calibri"/>
            </a:endParaRPr>
          </a:p>
        </p:txBody>
      </p:sp>
      <p:sp>
        <p:nvSpPr>
          <p:cNvPr id="338" name="Google Shape;338;p51"/>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06_Jesus_Wedding_JPEG_1024.jpg" id="343" name="Google Shape;343;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4" name="Google Shape;344;p52"/>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Boda en Caná</a:t>
            </a:r>
            <a:endParaRPr sz="1400">
              <a:latin typeface="Calibri"/>
              <a:ea typeface="Calibri"/>
              <a:cs typeface="Calibri"/>
              <a:sym typeface="Calibri"/>
            </a:endParaRPr>
          </a:p>
        </p:txBody>
      </p:sp>
      <p:sp>
        <p:nvSpPr>
          <p:cNvPr id="345" name="Google Shape;345;p52"/>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07_Jesus_Wedding_JPEG_1024.jpg" id="350" name="Google Shape;350;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1" name="Google Shape;351;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Boda en Caná</a:t>
            </a:r>
            <a:endParaRPr sz="1400">
              <a:solidFill>
                <a:schemeClr val="lt1"/>
              </a:solidFill>
              <a:latin typeface="Calibri"/>
              <a:ea typeface="Calibri"/>
              <a:cs typeface="Calibri"/>
              <a:sym typeface="Calibri"/>
            </a:endParaRPr>
          </a:p>
        </p:txBody>
      </p:sp>
      <p:sp>
        <p:nvSpPr>
          <p:cNvPr id="352" name="Google Shape;352;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09_Jesus_Wedding_JPEG_1024.jpg" id="357" name="Google Shape;357;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8" name="Google Shape;358;p54"/>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Boda en Caná</a:t>
            </a:r>
            <a:endParaRPr sz="1400">
              <a:latin typeface="Calibri"/>
              <a:ea typeface="Calibri"/>
              <a:cs typeface="Calibri"/>
              <a:sym typeface="Calibri"/>
            </a:endParaRPr>
          </a:p>
        </p:txBody>
      </p:sp>
      <p:sp>
        <p:nvSpPr>
          <p:cNvPr id="359" name="Google Shape;359;p54"/>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10_Jesus_Wedding_JPEG_1024.jpg" id="364" name="Google Shape;364;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5" name="Google Shape;365;p55"/>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Boda en Caná</a:t>
            </a:r>
            <a:endParaRPr sz="1400">
              <a:solidFill>
                <a:schemeClr val="lt1"/>
              </a:solidFill>
              <a:latin typeface="Calibri"/>
              <a:ea typeface="Calibri"/>
              <a:cs typeface="Calibri"/>
              <a:sym typeface="Calibri"/>
            </a:endParaRPr>
          </a:p>
        </p:txBody>
      </p:sp>
      <p:sp>
        <p:nvSpPr>
          <p:cNvPr id="366" name="Google Shape;366;p55"/>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