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slide" Target="slides/slide18.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8550d7f4b1_2_75: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38550d7f4b1_2_75: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15000"/>
              </a:lnSpc>
              <a:spcBef>
                <a:spcPts val="1300"/>
              </a:spcBef>
              <a:spcAft>
                <a:spcPts val="0"/>
              </a:spcAft>
              <a:buSzPts val="1600"/>
              <a:buNone/>
            </a:pPr>
            <a:r>
              <a:rPr lang="en-US" sz="1300">
                <a:latin typeface="Calibri"/>
                <a:ea typeface="Calibri"/>
                <a:cs typeface="Calibri"/>
                <a:sym typeface="Calibri"/>
              </a:rPr>
              <a:t>1. Portada: Sodoma y Gomorra (Génesis 18:16-19:29</a:t>
            </a:r>
            <a:endParaRPr sz="13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8550d7f4b1_2_13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10. Los ángeles sabían que Lot no era malvado como las otras personas que vivían en la ciudad. Como era el sobrino de Abraham, le dijeron sus planes. Los hombres le dijeron que tomara a su familia y saliera de Sodoma porque iban a enviar fuego y destruir la ciudad.</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04" name="Google Shape;304;g38550d7f4b1_2_13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8550d7f4b1_2_13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US" sz="1300">
                <a:solidFill>
                  <a:schemeClr val="dk1"/>
                </a:solidFill>
                <a:latin typeface="Calibri"/>
                <a:ea typeface="Calibri"/>
                <a:cs typeface="Calibri"/>
                <a:sym typeface="Calibri"/>
              </a:rPr>
              <a:t>11. Los ángeles le dijeron a Lot y su familia que salieran de la ciudad lo más rápido posible. Lot intentó hacer que otros dejaran de ser malvados. Quería salvarlos también, pero solo se rieron de él. No creían que algo les fuera a pasar.</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11" name="Google Shape;311;g38550d7f4b1_2_138: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8550d7f4b1_2_14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12. Los ángeles tomaron a Lot, su esposa y dos hijas de la mano y los llevaron fuera de Sodoma. Los ángeles les dijeron que NO DEBÍAN mirar atrás para ver lo que estaba sucediendo en la ciudad. Debían correr y correr lo más rápido posible para alejarse. Lot y su familia se apresuraron a salir de la ciudad malvada. Corrieron hacia una pequeña ciudad llamada Zoar.</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18" name="Google Shape;318;g38550d7f4b1_2_144: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8550d7f4b1_2_15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US" sz="1300">
                <a:solidFill>
                  <a:schemeClr val="dk1"/>
                </a:solidFill>
                <a:latin typeface="Calibri"/>
                <a:ea typeface="Calibri"/>
                <a:cs typeface="Calibri"/>
                <a:sym typeface="Calibri"/>
              </a:rPr>
              <a:t>13. Cuando el sol se levantó sobre la tierra, el Señor envió fuego ardiente sobre Sodoma. Cayó como lluvia en la ciudad. Hasta Gomorra, la ciudad al lado de Sodoma fue destruida. Incluso destruyó todas las ciudades de la llanura porque odiaba el pecado de la gente.</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25" name="Google Shape;325;g38550d7f4b1_2_15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8550d7f4b1_2_156: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14. Mientras el fuego ardía y el humo llenaba el aire, la esposa de Lot miró hacia Sodoma. No escuchó las palabras de los ángeles. Desobedeció y se convirtió en una columna de sal.</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32" name="Google Shape;332;g38550d7f4b1_2_156: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8550d7f4b1_2_16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US" sz="1300">
                <a:solidFill>
                  <a:schemeClr val="dk1"/>
                </a:solidFill>
                <a:latin typeface="Calibri"/>
                <a:ea typeface="Calibri"/>
                <a:cs typeface="Calibri"/>
                <a:sym typeface="Calibri"/>
              </a:rPr>
              <a:t>15. Dios destruyó las ciudades malvadas de tanto que odia el pecado. Cuando las personas hacen, dicen o piensan cosas malas, el Señor se siente triste y enojado. Quiere que las personas se arrepientan cuando hacen cosas malas. Quiere perdonar a las personas cuando pecan. La gente de Sodoma y Gomorra pecaron tanto que dejaron de escuchar a personas buenas como Lot. No confiaban en Dios. Solo querían hacer las cosas a su manera.</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lang="en-US" sz="1300">
                <a:solidFill>
                  <a:schemeClr val="dk1"/>
                </a:solidFill>
                <a:latin typeface="Calibri"/>
                <a:ea typeface="Calibri"/>
                <a:cs typeface="Calibri"/>
                <a:sym typeface="Calibri"/>
              </a:rPr>
              <a:t>Dios nos ayudará a hacer el bien si lo escuchamos. Debemos leer nuestra Biblia y aprender más y más sobre Él. La Biblia nos dice cómo hacer cosas buenas y agradar a Dios.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39" name="Google Shape;339;g38550d7f4b1_2_16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8550d7f4b1_2_17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38550d7f4b1_2_177:notes"/>
          <p:cNvSpPr txBox="1"/>
          <p:nvPr>
            <p:ph idx="1" type="body"/>
          </p:nvPr>
        </p:nvSpPr>
        <p:spPr>
          <a:xfrm>
            <a:off x="755968" y="5145428"/>
            <a:ext cx="6047740" cy="4210072"/>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347" name="Google Shape;347;g38550d7f4b1_2_177:notes"/>
          <p:cNvSpPr txBox="1"/>
          <p:nvPr>
            <p:ph idx="12" type="sldNum"/>
          </p:nvPr>
        </p:nvSpPr>
        <p:spPr>
          <a:xfrm>
            <a:off x="4282066" y="10155354"/>
            <a:ext cx="3275859" cy="536344"/>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8550d7f4b1_2_16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38550d7f4b1_2_168:notes"/>
          <p:cNvSpPr txBox="1"/>
          <p:nvPr>
            <p:ph idx="1" type="body"/>
          </p:nvPr>
        </p:nvSpPr>
        <p:spPr>
          <a:xfrm>
            <a:off x="755968" y="5145428"/>
            <a:ext cx="6047740" cy="4210072"/>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357" name="Google Shape;357;g38550d7f4b1_2_168:notes"/>
          <p:cNvSpPr txBox="1"/>
          <p:nvPr>
            <p:ph idx="12" type="sldNum"/>
          </p:nvPr>
        </p:nvSpPr>
        <p:spPr>
          <a:xfrm>
            <a:off x="4282066" y="10155354"/>
            <a:ext cx="3275859" cy="536344"/>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8550d7f4b1_4_58: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66" name="Google Shape;366;g38550d7f4b1_4_58: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67" name="Google Shape;367;g38550d7f4b1_4_58: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US"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8550d7f4b1_2_84: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38550d7f4b1_2_84: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300">
                <a:latin typeface="Calibri"/>
                <a:ea typeface="Calibri"/>
                <a:cs typeface="Calibri"/>
                <a:sym typeface="Calibri"/>
              </a:rPr>
              <a:t>2. Los tres visitantes que vinieron a Abraham con tan buenas noticias también tenían otras noticias que no eran tan buenas. Uno de los tres visitantes era el Señor. Cuando los hombres se dirigieron a Sodoma, el Señor se quedó para hablar con Abraham. Le dijo a Abraham que la gente de Sodoma era tan malvada y perversa que Él había venido a ver si lo que estaban haciendo era verdad. Dios odia mucho el pecado. El pecado es lo que ocurre cuando una persona hace, dice o piensa algo que está en contra de Dios. Los pecados de la gente en Sodoma hicieron que Dios se sintiera muy triste e infeliz.</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latin typeface="Calibri"/>
                <a:ea typeface="Calibri"/>
                <a:cs typeface="Calibri"/>
                <a:sym typeface="Calibri"/>
              </a:rPr>
              <a:t>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8550d7f4b1_2_90: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38550d7f4b1_2_90: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300">
                <a:latin typeface="Calibri"/>
                <a:ea typeface="Calibri"/>
                <a:cs typeface="Calibri"/>
                <a:sym typeface="Calibri"/>
              </a:rPr>
              <a:t>3. Abraham no quería que el Señor destruyera la ciudad donde vivía su sobrino Lot. Debía haber algunas personas buenas en la gran ciudad. –Si hay cincuenta personas buenas en Sodoma, ¿por favor dejarías vivir a todos? preguntó Abraham al Señor.</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latin typeface="Calibri"/>
                <a:ea typeface="Calibri"/>
                <a:cs typeface="Calibri"/>
                <a:sym typeface="Calibri"/>
              </a:rPr>
              <a:t>El Señor dijo: –Sí, Abraham, si hay cincuenta personas buenas en Sodoma no la destruiré.</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8550d7f4b1_2_96: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38550d7f4b1_2_96: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300">
                <a:latin typeface="Calibri"/>
                <a:ea typeface="Calibri"/>
                <a:cs typeface="Calibri"/>
                <a:sym typeface="Calibri"/>
              </a:rPr>
              <a:t>4. –¿Mantendrás a salvo a Sodoma si solo hay cuarenta y cinco personas buenas? suplicó Abraham.</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rPr lang="en-US" sz="1300">
                <a:latin typeface="Calibri"/>
                <a:ea typeface="Calibri"/>
                <a:cs typeface="Calibri"/>
                <a:sym typeface="Calibri"/>
              </a:rPr>
              <a:t>–Si hay cuarenta y cinco personas buenas en Sodoma, no la destruiré, respondió el Señor. Abraham siguió pidiendo al Señor que perdonara a Sodoma si había cuarenta, treinta, veinte y finalmente diez personas buenas en la ciudad de Sodoma. Cada vez el Señor asintió en  perdonar a Sodoma.</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8550d7f4b1_2_10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US" sz="1300">
                <a:solidFill>
                  <a:schemeClr val="dk1"/>
                </a:solidFill>
                <a:latin typeface="Calibri"/>
                <a:ea typeface="Calibri"/>
                <a:cs typeface="Calibri"/>
                <a:sym typeface="Calibri"/>
              </a:rPr>
              <a:t>5. –Sí,- dijo el Señor, –si encuentro solo diez personas buenas no destruiré Sodoma.</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lang="en-US" sz="1300">
                <a:solidFill>
                  <a:schemeClr val="dk1"/>
                </a:solidFill>
                <a:latin typeface="Calibri"/>
                <a:ea typeface="Calibri"/>
                <a:cs typeface="Calibri"/>
                <a:sym typeface="Calibri"/>
              </a:rPr>
              <a:t>El Señor se detuvo, pero los dos ángeles continuaron hacia la ciudad.</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267" name="Google Shape;267;g38550d7f4b1_2_10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8550d7f4b1_2_10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6. Cuando los dos ángeles llegaron a Sodoma, vieron a Lot, el sobrino de Abraham, sentado junto a la puerta de la ciudad. Cuando vio a los dos hombres acercándose, se levantó de un salto y les pidió que vinieran a su casa.</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76" name="Google Shape;276;g38550d7f4b1_2_108: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8550d7f4b1_2_11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US" sz="1300">
                <a:solidFill>
                  <a:schemeClr val="dk1"/>
                </a:solidFill>
                <a:latin typeface="Calibri"/>
                <a:ea typeface="Calibri"/>
                <a:cs typeface="Calibri"/>
                <a:sym typeface="Calibri"/>
              </a:rPr>
              <a:t>7. Los hombres fueron con él y descansaron en su casa. Lot fue amable con ellos.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283" name="Google Shape;283;g38550d7f4b1_2_114: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8550d7f4b1_2_12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8. Cuando los hombres de la ciudad intentaron herir a los ángeles, Lot intervino diciéndoles que pararan.</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90" name="Google Shape;290;g38550d7f4b1_2_12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8550d7f4b1_2_126: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US" sz="1300">
                <a:solidFill>
                  <a:schemeClr val="dk1"/>
                </a:solidFill>
                <a:latin typeface="Calibri"/>
                <a:ea typeface="Calibri"/>
                <a:cs typeface="Calibri"/>
                <a:sym typeface="Calibri"/>
              </a:rPr>
              <a:t>9. Cuando no pararon, los ángeles usaron sus poderes para cegarlos.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297" name="Google Shape;297;g38550d7f4b1_2_126: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3029938"/>
            <a:ext cx="11054080" cy="2090702"/>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04" name="Google Shape;104;p15"/>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lvl1pPr lvl="0" marR="0" algn="ctr">
              <a:lnSpc>
                <a:spcPct val="100000"/>
              </a:lnSpc>
              <a:spcBef>
                <a:spcPts val="90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lvl="1" marR="0" algn="ctr">
              <a:lnSpc>
                <a:spcPct val="100000"/>
              </a:lnSpc>
              <a:spcBef>
                <a:spcPts val="800"/>
              </a:spcBef>
              <a:spcAft>
                <a:spcPts val="0"/>
              </a:spcAft>
              <a:buClr>
                <a:srgbClr val="888888"/>
              </a:buClr>
              <a:buSzPts val="4000"/>
              <a:buFont typeface="Arial"/>
              <a:buNone/>
              <a:defRPr b="0" i="0" sz="4000" u="none" cap="none" strike="noStrike">
                <a:solidFill>
                  <a:srgbClr val="888888"/>
                </a:solidFill>
                <a:latin typeface="Calibri"/>
                <a:ea typeface="Calibri"/>
                <a:cs typeface="Calibri"/>
                <a:sym typeface="Calibri"/>
              </a:defRPr>
            </a:lvl2pPr>
            <a:lvl3pPr lvl="2" marR="0" algn="ctr">
              <a:lnSpc>
                <a:spcPct val="100000"/>
              </a:lnSpc>
              <a:spcBef>
                <a:spcPts val="700"/>
              </a:spcBef>
              <a:spcAft>
                <a:spcPts val="0"/>
              </a:spcAft>
              <a:buClr>
                <a:srgbClr val="888888"/>
              </a:buClr>
              <a:buSzPts val="3400"/>
              <a:buFont typeface="Arial"/>
              <a:buNone/>
              <a:defRPr b="0" i="0" sz="3400" u="none" cap="none" strike="noStrike">
                <a:solidFill>
                  <a:srgbClr val="888888"/>
                </a:solidFill>
                <a:latin typeface="Calibri"/>
                <a:ea typeface="Calibri"/>
                <a:cs typeface="Calibri"/>
                <a:sym typeface="Calibri"/>
              </a:defRPr>
            </a:lvl3pPr>
            <a:lvl4pPr lvl="3"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4pPr>
            <a:lvl5pPr lvl="4"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5pPr>
            <a:lvl6pPr lvl="5"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6pPr>
            <a:lvl7pPr lvl="6"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7pPr>
            <a:lvl8pPr lvl="7"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8pPr>
            <a:lvl9pPr lvl="8"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9pPr>
          </a:lstStyle>
          <a:p/>
        </p:txBody>
      </p:sp>
      <p:sp>
        <p:nvSpPr>
          <p:cNvPr id="105" name="Google Shape;105;p1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16"/>
          <p:cNvSpPr txBox="1"/>
          <p:nvPr>
            <p:ph type="title"/>
          </p:nvPr>
        </p:nvSpPr>
        <p:spPr>
          <a:xfrm>
            <a:off x="650240" y="388338"/>
            <a:ext cx="4278490" cy="1652693"/>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0" name="Google Shape;110;p16"/>
          <p:cNvSpPr txBox="1"/>
          <p:nvPr>
            <p:ph idx="1" type="body"/>
          </p:nvPr>
        </p:nvSpPr>
        <p:spPr>
          <a:xfrm>
            <a:off x="5084516" y="388338"/>
            <a:ext cx="7270044" cy="8324427"/>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1" name="Google Shape;111;p16"/>
          <p:cNvSpPr txBox="1"/>
          <p:nvPr>
            <p:ph idx="2" type="body"/>
          </p:nvPr>
        </p:nvSpPr>
        <p:spPr>
          <a:xfrm>
            <a:off x="650240" y="2041031"/>
            <a:ext cx="4278490" cy="6671734"/>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12" name="Google Shape;112;p16"/>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3" name="Google Shape;113;p16"/>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4" name="Google Shape;114;p16"/>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17"/>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7" name="Google Shape;117;p17"/>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8" name="Google Shape;118;p17"/>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9" name="Google Shape;119;p17"/>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0" name="Shape 120"/>
        <p:cNvGrpSpPr/>
        <p:nvPr/>
      </p:nvGrpSpPr>
      <p:grpSpPr>
        <a:xfrm>
          <a:off x="0" y="0"/>
          <a:ext cx="0" cy="0"/>
          <a:chOff x="0" y="0"/>
          <a:chExt cx="0" cy="0"/>
        </a:xfrm>
      </p:grpSpPr>
      <p:sp>
        <p:nvSpPr>
          <p:cNvPr id="121" name="Google Shape;121;p18"/>
          <p:cNvSpPr txBox="1"/>
          <p:nvPr>
            <p:ph type="title"/>
          </p:nvPr>
        </p:nvSpPr>
        <p:spPr>
          <a:xfrm rot="5400000">
            <a:off x="6730435" y="3088640"/>
            <a:ext cx="8322169" cy="292608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2" name="Google Shape;122;p18"/>
          <p:cNvSpPr txBox="1"/>
          <p:nvPr>
            <p:ph idx="1" type="body"/>
          </p:nvPr>
        </p:nvSpPr>
        <p:spPr>
          <a:xfrm rot="5400000">
            <a:off x="769903" y="270935"/>
            <a:ext cx="8322169" cy="8561493"/>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23" name="Google Shape;123;p18"/>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4" name="Google Shape;124;p18"/>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5" name="Google Shape;125;p18"/>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 name="Shape 126"/>
        <p:cNvGrpSpPr/>
        <p:nvPr/>
      </p:nvGrpSpPr>
      <p:grpSpPr>
        <a:xfrm>
          <a:off x="0" y="0"/>
          <a:ext cx="0" cy="0"/>
          <a:chOff x="0" y="0"/>
          <a:chExt cx="0" cy="0"/>
        </a:xfrm>
      </p:grpSpPr>
      <p:sp>
        <p:nvSpPr>
          <p:cNvPr id="127" name="Google Shape;127;p19"/>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8" name="Google Shape;128;p19"/>
          <p:cNvSpPr txBox="1"/>
          <p:nvPr>
            <p:ph idx="1" type="body"/>
          </p:nvPr>
        </p:nvSpPr>
        <p:spPr>
          <a:xfrm rot="5400000">
            <a:off x="3283938" y="-357858"/>
            <a:ext cx="6436924" cy="117043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29" name="Google Shape;129;p19"/>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0" name="Google Shape;130;p19"/>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1" name="Google Shape;131;p19"/>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2" name="Shape 132"/>
        <p:cNvGrpSpPr/>
        <p:nvPr/>
      </p:nvGrpSpPr>
      <p:grpSpPr>
        <a:xfrm>
          <a:off x="0" y="0"/>
          <a:ext cx="0" cy="0"/>
          <a:chOff x="0" y="0"/>
          <a:chExt cx="0" cy="0"/>
        </a:xfrm>
      </p:grpSpPr>
      <p:sp>
        <p:nvSpPr>
          <p:cNvPr id="133" name="Google Shape;133;p20"/>
          <p:cNvSpPr txBox="1"/>
          <p:nvPr>
            <p:ph type="title"/>
          </p:nvPr>
        </p:nvSpPr>
        <p:spPr>
          <a:xfrm>
            <a:off x="2549032" y="6827520"/>
            <a:ext cx="7802880" cy="806027"/>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34" name="Google Shape;134;p20"/>
          <p:cNvSpPr/>
          <p:nvPr>
            <p:ph idx="2" type="pic"/>
          </p:nvPr>
        </p:nvSpPr>
        <p:spPr>
          <a:xfrm>
            <a:off x="2549032" y="871502"/>
            <a:ext cx="7802880" cy="5852160"/>
          </a:xfrm>
          <a:prstGeom prst="rect">
            <a:avLst/>
          </a:prstGeom>
          <a:noFill/>
          <a:ln>
            <a:noFill/>
          </a:ln>
        </p:spPr>
      </p:sp>
      <p:sp>
        <p:nvSpPr>
          <p:cNvPr id="135" name="Google Shape;135;p20"/>
          <p:cNvSpPr txBox="1"/>
          <p:nvPr>
            <p:ph idx="1" type="body"/>
          </p:nvPr>
        </p:nvSpPr>
        <p:spPr>
          <a:xfrm>
            <a:off x="2549032" y="7633547"/>
            <a:ext cx="7802880" cy="1144693"/>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36" name="Google Shape;136;p20"/>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7" name="Google Shape;137;p20"/>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8" name="Google Shape;138;p20"/>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9" name="Shape 139"/>
        <p:cNvGrpSpPr/>
        <p:nvPr/>
      </p:nvGrpSpPr>
      <p:grpSpPr>
        <a:xfrm>
          <a:off x="0" y="0"/>
          <a:ext cx="0" cy="0"/>
          <a:chOff x="0" y="0"/>
          <a:chExt cx="0" cy="0"/>
        </a:xfrm>
      </p:grpSpPr>
      <p:sp>
        <p:nvSpPr>
          <p:cNvPr id="140" name="Google Shape;140;p21"/>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1" name="Google Shape;141;p21"/>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2" name="Google Shape;142;p21"/>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22"/>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5" name="Google Shape;145;p22"/>
          <p:cNvSpPr txBox="1"/>
          <p:nvPr>
            <p:ph idx="1" type="body"/>
          </p:nvPr>
        </p:nvSpPr>
        <p:spPr>
          <a:xfrm>
            <a:off x="650240" y="2183272"/>
            <a:ext cx="5746045"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6" name="Google Shape;146;p22"/>
          <p:cNvSpPr txBox="1"/>
          <p:nvPr>
            <p:ph idx="2" type="body"/>
          </p:nvPr>
        </p:nvSpPr>
        <p:spPr>
          <a:xfrm>
            <a:off x="650240" y="3093156"/>
            <a:ext cx="5746045"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7" name="Google Shape;147;p22"/>
          <p:cNvSpPr txBox="1"/>
          <p:nvPr>
            <p:ph idx="3" type="body"/>
          </p:nvPr>
        </p:nvSpPr>
        <p:spPr>
          <a:xfrm>
            <a:off x="6606258" y="2183272"/>
            <a:ext cx="5748302"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8" name="Google Shape;148;p22"/>
          <p:cNvSpPr txBox="1"/>
          <p:nvPr>
            <p:ph idx="4" type="body"/>
          </p:nvPr>
        </p:nvSpPr>
        <p:spPr>
          <a:xfrm>
            <a:off x="6606258" y="3093156"/>
            <a:ext cx="5748302"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9" name="Google Shape;149;p22"/>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2" name="Shape 152"/>
        <p:cNvGrpSpPr/>
        <p:nvPr/>
      </p:nvGrpSpPr>
      <p:grpSpPr>
        <a:xfrm>
          <a:off x="0" y="0"/>
          <a:ext cx="0" cy="0"/>
          <a:chOff x="0" y="0"/>
          <a:chExt cx="0" cy="0"/>
        </a:xfrm>
      </p:grpSpPr>
      <p:sp>
        <p:nvSpPr>
          <p:cNvPr id="153" name="Google Shape;153;p23"/>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54" name="Google Shape;154;p23"/>
          <p:cNvSpPr txBox="1"/>
          <p:nvPr>
            <p:ph idx="1" type="body"/>
          </p:nvPr>
        </p:nvSpPr>
        <p:spPr>
          <a:xfrm>
            <a:off x="650240"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5" name="Google Shape;155;p23"/>
          <p:cNvSpPr txBox="1"/>
          <p:nvPr>
            <p:ph idx="2" type="body"/>
          </p:nvPr>
        </p:nvSpPr>
        <p:spPr>
          <a:xfrm>
            <a:off x="6610773"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6" name="Google Shape;156;p23"/>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9" name="Shape 159"/>
        <p:cNvGrpSpPr/>
        <p:nvPr/>
      </p:nvGrpSpPr>
      <p:grpSpPr>
        <a:xfrm>
          <a:off x="0" y="0"/>
          <a:ext cx="0" cy="0"/>
          <a:chOff x="0" y="0"/>
          <a:chExt cx="0" cy="0"/>
        </a:xfrm>
      </p:grpSpPr>
      <p:sp>
        <p:nvSpPr>
          <p:cNvPr id="160" name="Google Shape;160;p24"/>
          <p:cNvSpPr txBox="1"/>
          <p:nvPr>
            <p:ph type="title"/>
          </p:nvPr>
        </p:nvSpPr>
        <p:spPr>
          <a:xfrm>
            <a:off x="1027290" y="6267591"/>
            <a:ext cx="11054080" cy="1937173"/>
          </a:xfrm>
          <a:prstGeom prst="rect">
            <a:avLst/>
          </a:prstGeom>
          <a:noFill/>
          <a:ln>
            <a:noFill/>
          </a:ln>
        </p:spPr>
        <p:txBody>
          <a:bodyPr anchorCtr="0" anchor="t"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57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1" name="Google Shape;161;p24"/>
          <p:cNvSpPr txBox="1"/>
          <p:nvPr>
            <p:ph idx="1" type="body"/>
          </p:nvPr>
        </p:nvSpPr>
        <p:spPr>
          <a:xfrm>
            <a:off x="1027290" y="4133992"/>
            <a:ext cx="11054080" cy="2133599"/>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600"/>
              </a:spcBef>
              <a:spcAft>
                <a:spcPts val="0"/>
              </a:spcAft>
              <a:buClr>
                <a:srgbClr val="888888"/>
              </a:buClr>
              <a:buSzPts val="4600"/>
              <a:buFont typeface="Arial"/>
              <a:buNone/>
              <a:defRPr b="0" i="0" sz="2800" u="none" cap="none" strike="noStrike">
                <a:solidFill>
                  <a:srgbClr val="888888"/>
                </a:solidFill>
                <a:latin typeface="Calibri"/>
                <a:ea typeface="Calibri"/>
                <a:cs typeface="Calibri"/>
                <a:sym typeface="Calibri"/>
              </a:defRPr>
            </a:lvl1pPr>
            <a:lvl2pPr indent="-228600" lvl="1" marL="914400" marR="0" algn="l">
              <a:lnSpc>
                <a:spcPct val="100000"/>
              </a:lnSpc>
              <a:spcBef>
                <a:spcPts val="500"/>
              </a:spcBef>
              <a:spcAft>
                <a:spcPts val="0"/>
              </a:spcAft>
              <a:buClr>
                <a:srgbClr val="888888"/>
              </a:buClr>
              <a:buSzPts val="4000"/>
              <a:buFont typeface="Arial"/>
              <a:buNone/>
              <a:defRPr b="0" i="0" sz="2600" u="none" cap="none" strike="noStrike">
                <a:solidFill>
                  <a:srgbClr val="888888"/>
                </a:solidFill>
                <a:latin typeface="Calibri"/>
                <a:ea typeface="Calibri"/>
                <a:cs typeface="Calibri"/>
                <a:sym typeface="Calibri"/>
              </a:defRPr>
            </a:lvl2pPr>
            <a:lvl3pPr indent="-228600" lvl="2" marL="1371600" marR="0" algn="l">
              <a:lnSpc>
                <a:spcPct val="100000"/>
              </a:lnSpc>
              <a:spcBef>
                <a:spcPts val="500"/>
              </a:spcBef>
              <a:spcAft>
                <a:spcPts val="0"/>
              </a:spcAft>
              <a:buClr>
                <a:srgbClr val="888888"/>
              </a:buClr>
              <a:buSzPts val="3400"/>
              <a:buFont typeface="Arial"/>
              <a:buNone/>
              <a:defRPr b="0" i="0" sz="2300" u="none" cap="none" strike="noStrike">
                <a:solidFill>
                  <a:srgbClr val="888888"/>
                </a:solidFill>
                <a:latin typeface="Calibri"/>
                <a:ea typeface="Calibri"/>
                <a:cs typeface="Calibri"/>
                <a:sym typeface="Calibri"/>
              </a:defRPr>
            </a:lvl3pPr>
            <a:lvl4pPr indent="-228600" lvl="3" marL="1828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4pPr>
            <a:lvl5pPr indent="-228600" lvl="4" marL="22860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5pPr>
            <a:lvl6pPr indent="-228600" lvl="5" marL="27432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6pPr>
            <a:lvl7pPr indent="-228600" lvl="6" marL="32004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7pPr>
            <a:lvl8pPr indent="-228600" lvl="7" marL="36576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8pPr>
            <a:lvl9pPr indent="-228600" lvl="8" marL="4114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9pPr>
          </a:lstStyle>
          <a:p/>
        </p:txBody>
      </p:sp>
      <p:sp>
        <p:nvSpPr>
          <p:cNvPr id="162" name="Google Shape;162;p2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25"/>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7" name="Google Shape;167;p25"/>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20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8.png"/><Relationship Id="rId12" Type="http://schemas.openxmlformats.org/officeDocument/2006/relationships/hyperlink" Target="https://misionleccionesbiblicas.org/" TargetMode="External"/><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0.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234" name="Google Shape;234;p35"/>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pic>
        <p:nvPicPr>
          <p:cNvPr id="235" name="Google Shape;235;p35" title="02.05 Una huida de Sodoma y Gomorra_Cover ES.png"/>
          <p:cNvPicPr preferRelativeResize="0"/>
          <p:nvPr/>
        </p:nvPicPr>
        <p:blipFill rotWithShape="1">
          <a:blip r:embed="rId3">
            <a:alphaModFix/>
          </a:blip>
          <a:srcRect b="0" l="0" r="0" t="0"/>
          <a:stretch/>
        </p:blipFill>
        <p:spPr>
          <a:xfrm>
            <a:off x="0" y="27058"/>
            <a:ext cx="13004801" cy="9753566"/>
          </a:xfrm>
          <a:prstGeom prst="rect">
            <a:avLst/>
          </a:prstGeom>
          <a:noFill/>
          <a:ln>
            <a:noFill/>
          </a:ln>
        </p:spPr>
      </p:pic>
      <p:sp>
        <p:nvSpPr>
          <p:cNvPr id="236" name="Google Shape;236;p3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237" name="Google Shape;237;p3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08_Sodom_Gomorrah_JPEG_1024.jpg" id="306" name="Google Shape;306;p4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7" name="Google Shape;307;p4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308" name="Google Shape;308;p4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09_Sodom_Gomorrah_JPEG_1024.jpg" id="313" name="Google Shape;313;p4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4" name="Google Shape;314;p4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315" name="Google Shape;315;p4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10_Sodom_Gomorrah_JPEG_1024.jpg" id="320" name="Google Shape;320;p4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1" name="Google Shape;321;p4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322" name="Google Shape;322;p4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descr="11_Sodom_Gomorrah_JPEG_1024.jpg" id="327" name="Google Shape;327;p4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8" name="Google Shape;328;p4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329" name="Google Shape;329;p4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14_Sodom_Gomorrah_JPEG_1024.jpg" id="334" name="Google Shape;334;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5" name="Google Shape;335;p4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336" name="Google Shape;336;p4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16_Sodom_Gomorrah_JPEG_1024.jpg" id="341" name="Google Shape;341;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2" name="Google Shape;342;p4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343" name="Google Shape;343;p4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0"/>
          <p:cNvSpPr txBox="1"/>
          <p:nvPr>
            <p:ph type="title"/>
          </p:nvPr>
        </p:nvSpPr>
        <p:spPr>
          <a:xfrm>
            <a:off x="769338" y="650241"/>
            <a:ext cx="5739520" cy="6336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3400"/>
              <a:buFont typeface="Calibri"/>
              <a:buNone/>
            </a:pPr>
            <a:r>
              <a:rPr b="0" lang="en-US" sz="3400"/>
              <a:t>Notas Para Maestros</a:t>
            </a:r>
            <a:r>
              <a:rPr b="0" i="0" lang="en-US" sz="3400" u="none" cap="none" strike="noStrike">
                <a:solidFill>
                  <a:schemeClr val="dk1"/>
                </a:solidFill>
                <a:latin typeface="Calibri"/>
                <a:ea typeface="Calibri"/>
                <a:cs typeface="Calibri"/>
                <a:sym typeface="Calibri"/>
              </a:rPr>
              <a:t> </a:t>
            </a:r>
            <a:r>
              <a:rPr b="0" lang="en-US" sz="3400"/>
              <a:t>1</a:t>
            </a:r>
            <a:endParaRPr b="0" i="0" sz="3400" u="none" cap="none" strike="noStrike">
              <a:solidFill>
                <a:schemeClr val="dk1"/>
              </a:solidFill>
              <a:latin typeface="Calibri"/>
              <a:ea typeface="Calibri"/>
              <a:cs typeface="Calibri"/>
              <a:sym typeface="Calibri"/>
            </a:endParaRPr>
          </a:p>
        </p:txBody>
      </p:sp>
      <p:sp>
        <p:nvSpPr>
          <p:cNvPr id="350" name="Google Shape;350;p50"/>
          <p:cNvSpPr txBox="1"/>
          <p:nvPr>
            <p:ph idx="2" type="body"/>
          </p:nvPr>
        </p:nvSpPr>
        <p:spPr>
          <a:xfrm>
            <a:off x="769351" y="1499058"/>
            <a:ext cx="5109300" cy="7745700"/>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SzPts val="4600"/>
              <a:buNone/>
            </a:pPr>
            <a:r>
              <a:rPr lang="en-US" sz="1600"/>
              <a:t>1. Portada: Sodoma y Gomorra (Génesis 18:16-19:29</a:t>
            </a:r>
            <a:endParaRPr sz="1600"/>
          </a:p>
          <a:p>
            <a:pPr indent="0" lvl="0" marL="0" rtl="0" algn="l">
              <a:lnSpc>
                <a:spcPct val="100000"/>
              </a:lnSpc>
              <a:spcBef>
                <a:spcPts val="0"/>
              </a:spcBef>
              <a:spcAft>
                <a:spcPts val="0"/>
              </a:spcAft>
              <a:buSzPts val="4600"/>
              <a:buNone/>
            </a:pPr>
            <a:r>
              <a:t/>
            </a:r>
            <a:endParaRPr sz="1600"/>
          </a:p>
          <a:p>
            <a:pPr indent="0" lvl="0" marL="0" rtl="0" algn="l">
              <a:lnSpc>
                <a:spcPct val="100000"/>
              </a:lnSpc>
              <a:spcBef>
                <a:spcPts val="0"/>
              </a:spcBef>
              <a:spcAft>
                <a:spcPts val="0"/>
              </a:spcAft>
              <a:buSzPts val="4600"/>
              <a:buNone/>
            </a:pPr>
            <a:r>
              <a:rPr lang="en-US" sz="1600"/>
              <a:t>2. Los tres visitantes que vinieron a Abraham con tan buenas noticias también tenían otras noticias que no eran tan buenas. Uno de los tres visitantes era el Señor. Cuando los hombres se dirigieron a Sodoma, el Señor se quedó para hablar con Abraham. Le dijo a Abraham que la gente de Sodoma era tan malvada y perversa que Él había venido a ver si lo que estaban haciendo era verdad. Dios odia mucho el pecado. El pecado es lo que ocurre cuando una persona hace, dice o piensa algo que está en contra de Dios. Los pecados de la gente en Sodoma hicieron que Dios se sintiera muy triste e infeliz.</a:t>
            </a:r>
            <a:endParaRPr sz="1600"/>
          </a:p>
          <a:p>
            <a:pPr indent="0" lvl="0" marL="0" rtl="0" algn="l">
              <a:lnSpc>
                <a:spcPct val="100000"/>
              </a:lnSpc>
              <a:spcBef>
                <a:spcPts val="0"/>
              </a:spcBef>
              <a:spcAft>
                <a:spcPts val="0"/>
              </a:spcAft>
              <a:buSzPts val="4600"/>
              <a:buNone/>
            </a:pPr>
            <a:r>
              <a:t/>
            </a:r>
            <a:endParaRPr sz="1600"/>
          </a:p>
          <a:p>
            <a:pPr indent="0" lvl="0" marL="0" rtl="0" algn="l">
              <a:lnSpc>
                <a:spcPct val="100000"/>
              </a:lnSpc>
              <a:spcBef>
                <a:spcPts val="0"/>
              </a:spcBef>
              <a:spcAft>
                <a:spcPts val="0"/>
              </a:spcAft>
              <a:buSzPts val="4600"/>
              <a:buNone/>
            </a:pPr>
            <a:r>
              <a:rPr lang="en-US" sz="1600"/>
              <a:t>3. Abraham no quería que el Señor destruyera la ciudad donde vivía su sobrino Lot. Debía haber algunas personas buenas en la gran ciudad. –Si hay cincuenta personas buenas en Sodoma, ¿por favor dejarías vivir a todos? preguntó Abraham al Señor.</a:t>
            </a:r>
            <a:endParaRPr sz="1600"/>
          </a:p>
          <a:p>
            <a:pPr indent="0" lvl="0" marL="0" rtl="0" algn="l">
              <a:lnSpc>
                <a:spcPct val="100000"/>
              </a:lnSpc>
              <a:spcBef>
                <a:spcPts val="0"/>
              </a:spcBef>
              <a:spcAft>
                <a:spcPts val="0"/>
              </a:spcAft>
              <a:buSzPts val="4600"/>
              <a:buNone/>
            </a:pPr>
            <a:r>
              <a:rPr lang="en-US" sz="1600"/>
              <a:t>El Señor dijo: –Sí, Abraham, si hay cincuenta personas buenas en Sodoma no la destruiré.</a:t>
            </a:r>
            <a:endParaRPr sz="1600"/>
          </a:p>
          <a:p>
            <a:pPr indent="0" lvl="0" marL="0" rtl="0" algn="l">
              <a:lnSpc>
                <a:spcPct val="100000"/>
              </a:lnSpc>
              <a:spcBef>
                <a:spcPts val="0"/>
              </a:spcBef>
              <a:spcAft>
                <a:spcPts val="0"/>
              </a:spcAft>
              <a:buSzPts val="4600"/>
              <a:buNone/>
            </a:pPr>
            <a:r>
              <a:t/>
            </a:r>
            <a:endParaRPr sz="1600"/>
          </a:p>
          <a:p>
            <a:pPr indent="0" lvl="0" marL="0" rtl="0" algn="l">
              <a:lnSpc>
                <a:spcPct val="100000"/>
              </a:lnSpc>
              <a:spcBef>
                <a:spcPts val="0"/>
              </a:spcBef>
              <a:spcAft>
                <a:spcPts val="0"/>
              </a:spcAft>
              <a:buSzPts val="4600"/>
              <a:buNone/>
            </a:pPr>
            <a:r>
              <a:rPr lang="en-US" sz="1600"/>
              <a:t>4. –¿Mantendrás a salvo a Sodoma si solo hay cuarenta y cinco personas buenas? suplicó Abraham.</a:t>
            </a:r>
            <a:endParaRPr sz="1600"/>
          </a:p>
          <a:p>
            <a:pPr indent="0" lvl="0" marL="0" rtl="0" algn="l">
              <a:lnSpc>
                <a:spcPct val="100000"/>
              </a:lnSpc>
              <a:spcBef>
                <a:spcPts val="0"/>
              </a:spcBef>
              <a:spcAft>
                <a:spcPts val="0"/>
              </a:spcAft>
              <a:buSzPts val="4600"/>
              <a:buNone/>
            </a:pPr>
            <a:r>
              <a:rPr lang="en-US" sz="1600"/>
              <a:t>–Si hay cuarenta y cinco personas buenas en Sodoma, no la destruiré, respondió el Señor. Abraham siguió pidiendo al Señor que perdonara a Sodoma si había cuarenta, treinta, veinte y finalmente diez personas buenas en la ciudad de Sodoma. Cada vez el Señor asintió en  perdonar a Sodoma.</a:t>
            </a:r>
            <a:endParaRPr sz="1600"/>
          </a:p>
          <a:p>
            <a:pPr indent="0" lvl="0" marL="0" rtl="0" algn="l">
              <a:lnSpc>
                <a:spcPct val="100000"/>
              </a:lnSpc>
              <a:spcBef>
                <a:spcPts val="0"/>
              </a:spcBef>
              <a:spcAft>
                <a:spcPts val="0"/>
              </a:spcAft>
              <a:buSzPts val="4600"/>
              <a:buNone/>
            </a:pPr>
            <a:r>
              <a:t/>
            </a:r>
            <a:endParaRPr sz="1600"/>
          </a:p>
          <a:p>
            <a:pPr indent="0" lvl="0" marL="0" rtl="0" algn="l">
              <a:lnSpc>
                <a:spcPct val="100000"/>
              </a:lnSpc>
              <a:spcBef>
                <a:spcPts val="0"/>
              </a:spcBef>
              <a:spcAft>
                <a:spcPts val="0"/>
              </a:spcAft>
              <a:buSzPts val="4600"/>
              <a:buNone/>
            </a:pPr>
            <a:r>
              <a:t/>
            </a:r>
            <a:endParaRPr sz="1600"/>
          </a:p>
        </p:txBody>
      </p:sp>
      <p:sp>
        <p:nvSpPr>
          <p:cNvPr id="351" name="Google Shape;351;p50"/>
          <p:cNvSpPr txBox="1"/>
          <p:nvPr/>
        </p:nvSpPr>
        <p:spPr>
          <a:xfrm>
            <a:off x="6917075" y="1499050"/>
            <a:ext cx="5109300" cy="75306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6. Cuando los dos ángeles llegaron a Sodoma, vieron a Lot, el sobrino de Abraham, sentado junto a la puerta de la ciudad. Cuando vio a los dos hombres acercándose, se levantó de un salto y les pidió que vinieran a su casa.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7. Los hombres fueron con él y descansaron en su casa. Lot fue amable con ellos.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8. Cuando los hombres de la ciudad intentaron herir a los ángeles, Lot intervino diciéndoles que pararan.</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9. Cuando no pararon, los ángeles usaron sus poderes para cegarlos.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10. Los ángeles sabían que Lot no era malvado como las otras personas que vivían en la ciudad. Como era el sobrino de Abraham, le dijeron sus planes. Los hombres le dijeron que tomara a su familia y saliera de Sodoma porque iban a enviar fuego y destruir la ciudad.</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11. Los ángeles le dijeron a Lot y su familia que salieran de la ciudad lo más rápido posible. Lot intentó hacer que otros dejaran de ser malvados. Quería salvarlos también, pero solo se rieron de él. No creían que algo les fuera a pasar.</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52" name="Google Shape;352;p5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353" name="Google Shape;353;p5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1"/>
          <p:cNvSpPr txBox="1"/>
          <p:nvPr>
            <p:ph idx="2" type="body"/>
          </p:nvPr>
        </p:nvSpPr>
        <p:spPr>
          <a:xfrm>
            <a:off x="849458" y="1524658"/>
            <a:ext cx="5109300" cy="7413000"/>
          </a:xfrm>
          <a:prstGeom prst="rect">
            <a:avLst/>
          </a:prstGeom>
          <a:noFill/>
          <a:ln>
            <a:noFill/>
          </a:ln>
        </p:spPr>
        <p:txBody>
          <a:bodyPr anchorCtr="0" anchor="t" bIns="65000" lIns="130025" spcFirstLastPara="1" rIns="130025" wrap="square" tIns="65000">
            <a:noAutofit/>
          </a:bodyPr>
          <a:lstStyle/>
          <a:p>
            <a:pPr indent="0" lvl="0" marL="0" rtl="0" algn="l">
              <a:spcBef>
                <a:spcPts val="0"/>
              </a:spcBef>
              <a:spcAft>
                <a:spcPts val="0"/>
              </a:spcAft>
              <a:buNone/>
            </a:pPr>
            <a:r>
              <a:rPr lang="en-US" sz="1600">
                <a:solidFill>
                  <a:srgbClr val="000000"/>
                </a:solidFill>
              </a:rPr>
              <a:t>12. Los ángeles tomaron a Lot, su esposa y dos hijas de la mano y los llevaron fuera de Sodoma. Los ángeles les dijeron que NO DEBÍAN mirar atrás para ver lo que estaba sucediendo en la ciudad. Debían correr y correr lo más rápido posible para alejarse. Lot y su familia se apresuraron a salir de la ciudad malvada. Corrieron hacia una pequeña ciudad llamada Zoar.</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lang="en-US" sz="1600">
                <a:solidFill>
                  <a:srgbClr val="000000"/>
                </a:solidFill>
              </a:rPr>
              <a:t>13. Cuando el sol se levantó sobre la tierra, el Señor envió fuego ardiente sobre Sodoma. Cayó como lluvia en la ciudad. Hasta Gomorra, la ciudad al lado de Sodoma fue destruida. Incluso destruyó todas las ciudades de la llanura porque odiaba el pecado de la gente.</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lang="en-US" sz="1600">
                <a:solidFill>
                  <a:srgbClr val="000000"/>
                </a:solidFill>
              </a:rPr>
              <a:t>14. Mientras el fuego ardía y el humo llenaba el aire, la esposa de Lot miró hacia Sodoma. No escuchó las palabras de los ángeles. Desobedeció y se convirtió en una columna de sal.</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lang="en-US" sz="1600">
                <a:solidFill>
                  <a:srgbClr val="000000"/>
                </a:solidFill>
              </a:rPr>
              <a:t>15. Dios destruyó las ciudades malvadas de tanto que odia el pecado. Cuando las personas hacen, dicen o piensan cosas malas, el Señor se siente triste y enojado. Quiere que las personas se arrepientan cuando hacen cosas malas. Quiere perdonar a las personas cuando pecan. La gente de Sodoma y Gomorra pecaron tanto que dejaron de escuchar a personas buenas como Lot. No confiaban en Dios. Solo querían hacer las cosas a su manera.</a:t>
            </a:r>
            <a:endParaRPr sz="1600">
              <a:solidFill>
                <a:srgbClr val="000000"/>
              </a:solidFill>
            </a:endParaRPr>
          </a:p>
          <a:p>
            <a:pPr indent="0" lvl="0" marL="0" rtl="0" algn="l">
              <a:spcBef>
                <a:spcPts val="0"/>
              </a:spcBef>
              <a:spcAft>
                <a:spcPts val="0"/>
              </a:spcAft>
              <a:buNone/>
            </a:pPr>
            <a:r>
              <a:rPr lang="en-US" sz="1600">
                <a:solidFill>
                  <a:srgbClr val="000000"/>
                </a:solidFill>
              </a:rPr>
              <a:t>Dios nos ayudará a hacer el bien si lo escuchamos. Debemos leer nuestra Biblia y aprender más y más sobre Él. La Biblia nos dice cómo hacer cosas buenas y agradar a Dios.</a:t>
            </a:r>
            <a:endParaRPr sz="1600">
              <a:solidFill>
                <a:srgbClr val="000000"/>
              </a:solidFill>
            </a:endParaRPr>
          </a:p>
          <a:p>
            <a:pPr indent="0" lvl="0" marL="0" rtl="0" algn="l">
              <a:lnSpc>
                <a:spcPct val="100000"/>
              </a:lnSpc>
              <a:spcBef>
                <a:spcPts val="0"/>
              </a:spcBef>
              <a:spcAft>
                <a:spcPts val="0"/>
              </a:spcAft>
              <a:buSzPts val="4600"/>
              <a:buNone/>
            </a:pPr>
            <a:r>
              <a:t/>
            </a:r>
            <a:endParaRPr sz="1600"/>
          </a:p>
        </p:txBody>
      </p:sp>
      <p:sp>
        <p:nvSpPr>
          <p:cNvPr id="360" name="Google Shape;360;p51"/>
          <p:cNvSpPr txBox="1"/>
          <p:nvPr/>
        </p:nvSpPr>
        <p:spPr>
          <a:xfrm>
            <a:off x="6917084" y="1586081"/>
            <a:ext cx="5109333" cy="755968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61" name="Google Shape;361;p51"/>
          <p:cNvSpPr txBox="1"/>
          <p:nvPr>
            <p:ph type="title"/>
          </p:nvPr>
        </p:nvSpPr>
        <p:spPr>
          <a:xfrm>
            <a:off x="769338" y="650241"/>
            <a:ext cx="5739520" cy="6336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3400"/>
              <a:buFont typeface="Calibri"/>
              <a:buNone/>
            </a:pPr>
            <a:r>
              <a:rPr b="0" lang="en-US" sz="3400"/>
              <a:t>Notas Para Maestros</a:t>
            </a:r>
            <a:r>
              <a:rPr b="0" i="0" lang="en-US" sz="3400" u="none" cap="none" strike="noStrike">
                <a:solidFill>
                  <a:schemeClr val="dk1"/>
                </a:solidFill>
                <a:latin typeface="Calibri"/>
                <a:ea typeface="Calibri"/>
                <a:cs typeface="Calibri"/>
                <a:sym typeface="Calibri"/>
              </a:rPr>
              <a:t> </a:t>
            </a:r>
            <a:r>
              <a:rPr b="0" lang="en-US" sz="3400"/>
              <a:t>2</a:t>
            </a:r>
            <a:endParaRPr b="0" i="0" sz="3400" u="none" cap="none" strike="noStrike">
              <a:solidFill>
                <a:schemeClr val="dk1"/>
              </a:solidFill>
              <a:latin typeface="Calibri"/>
              <a:ea typeface="Calibri"/>
              <a:cs typeface="Calibri"/>
              <a:sym typeface="Calibri"/>
            </a:endParaRPr>
          </a:p>
        </p:txBody>
      </p:sp>
      <p:sp>
        <p:nvSpPr>
          <p:cNvPr id="362" name="Google Shape;362;p5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363" name="Google Shape;363;p5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2"/>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US"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3"/>
              </a:rPr>
              <a:t>misionleccionesbiblicas.org</a:t>
            </a:r>
            <a:r>
              <a:rPr b="0" i="0" lang="en-US"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4"/>
              </a:rPr>
              <a:t>www.missionbibleclass.org</a:t>
            </a:r>
            <a:r>
              <a:rPr b="0" i="0" lang="en-US"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70" name="Google Shape;370;p52"/>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71" name="Google Shape;371;p52"/>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US" sz="2300"/>
              <a:t>Atribución: </a:t>
            </a:r>
            <a:r>
              <a:rPr lang="en-US" sz="2300"/>
              <a:t>Esta ayuda visual fue construida por Mary Nelson </a:t>
            </a:r>
            <a:r>
              <a:rPr lang="en-US" sz="2300" u="sng">
                <a:solidFill>
                  <a:schemeClr val="hlink"/>
                </a:solidFill>
                <a:hlinkClick r:id="rId6"/>
              </a:rPr>
              <a:t>www.missionbibleclass.org</a:t>
            </a:r>
            <a:r>
              <a:rPr lang="en-US" sz="2300"/>
              <a:t>  utilizando:</a:t>
            </a:r>
            <a:endParaRPr sz="2300"/>
          </a:p>
          <a:p>
            <a:pPr indent="-431800" lvl="0" marL="647700" rtl="0" algn="l">
              <a:lnSpc>
                <a:spcPct val="100000"/>
              </a:lnSpc>
              <a:spcBef>
                <a:spcPts val="1400"/>
              </a:spcBef>
              <a:spcAft>
                <a:spcPts val="0"/>
              </a:spcAft>
              <a:buSzPct val="86956"/>
              <a:buChar char="●"/>
            </a:pPr>
            <a:r>
              <a:rPr lang="en-US"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US" sz="2300"/>
              <a:t>Texto y diapositivas de Mary Nelson</a:t>
            </a:r>
            <a:endParaRPr sz="2300"/>
          </a:p>
          <a:p>
            <a:pPr indent="-431800" lvl="0" marL="647700" rtl="0" algn="l">
              <a:lnSpc>
                <a:spcPct val="100000"/>
              </a:lnSpc>
              <a:spcBef>
                <a:spcPts val="0"/>
              </a:spcBef>
              <a:spcAft>
                <a:spcPts val="0"/>
              </a:spcAft>
              <a:buSzPct val="86956"/>
              <a:buChar char="●"/>
            </a:pPr>
            <a:r>
              <a:rPr lang="en-US" sz="2300"/>
              <a:t>Ilustraciones de Sweet Publishing </a:t>
            </a:r>
            <a:r>
              <a:rPr lang="en-US" sz="2300" u="sng">
                <a:solidFill>
                  <a:schemeClr val="hlink"/>
                </a:solidFill>
                <a:hlinkClick r:id="rId7"/>
              </a:rPr>
              <a:t>http://sweetpublishing.com/</a:t>
            </a:r>
            <a:r>
              <a:rPr lang="en-US" sz="2300"/>
              <a:t> </a:t>
            </a:r>
            <a:br>
              <a:rPr lang="en-US" sz="2300"/>
            </a:br>
            <a:r>
              <a:rPr lang="en-US" sz="2300"/>
              <a:t>Acceso a través de </a:t>
            </a:r>
            <a:r>
              <a:rPr lang="en-US" sz="2300" u="sng">
                <a:solidFill>
                  <a:schemeClr val="hlink"/>
                </a:solidFill>
                <a:hlinkClick r:id="rId8"/>
              </a:rPr>
              <a:t>www.freebibleimages.org</a:t>
            </a:r>
            <a:r>
              <a:rPr lang="en-US" sz="2300"/>
              <a:t>  y </a:t>
            </a:r>
            <a:r>
              <a:rPr lang="en-US" sz="2300" u="sng">
                <a:solidFill>
                  <a:schemeClr val="hlink"/>
                </a:solidFill>
                <a:hlinkClick r:id="rId9"/>
              </a:rPr>
              <a:t>https://www.unfoldingword.org/sweet-publishing/</a:t>
            </a:r>
            <a:r>
              <a:rPr lang="en-US" sz="2300"/>
              <a:t> </a:t>
            </a:r>
            <a:endParaRPr sz="2300"/>
          </a:p>
          <a:p>
            <a:pPr indent="0" lvl="0" marL="0" rtl="0" algn="l">
              <a:lnSpc>
                <a:spcPct val="100000"/>
              </a:lnSpc>
              <a:spcBef>
                <a:spcPts val="0"/>
              </a:spcBef>
              <a:spcAft>
                <a:spcPts val="0"/>
              </a:spcAft>
              <a:buNone/>
            </a:pPr>
            <a:r>
              <a:rPr b="1" lang="en-US" sz="2300">
                <a:solidFill>
                  <a:srgbClr val="000000"/>
                </a:solidFill>
              </a:rPr>
              <a:t>A</a:t>
            </a:r>
            <a:r>
              <a:rPr b="1" lang="en-US" sz="2300">
                <a:solidFill>
                  <a:srgbClr val="000000"/>
                </a:solidFill>
              </a:rPr>
              <a:t>lteración: </a:t>
            </a:r>
            <a:r>
              <a:rPr lang="en-US" sz="2300">
                <a:solidFill>
                  <a:srgbClr val="000000"/>
                </a:solidFill>
              </a:rPr>
              <a:t>Texto añadido a la portada. </a:t>
            </a:r>
            <a:endParaRPr sz="2300">
              <a:solidFill>
                <a:srgbClr val="000000"/>
              </a:solidFill>
            </a:endParaRPr>
          </a:p>
        </p:txBody>
      </p:sp>
      <p:pic>
        <p:nvPicPr>
          <p:cNvPr id="372" name="Google Shape;372;p52"/>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373" name="Google Shape;373;p52"/>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000" u="sng" cap="none" strike="noStrike">
                <a:solidFill>
                  <a:schemeClr val="hlink"/>
                </a:solidFill>
                <a:latin typeface="Calibri"/>
                <a:ea typeface="Calibri"/>
                <a:cs typeface="Calibri"/>
                <a:sym typeface="Calibri"/>
                <a:hlinkClick r:id="rId11"/>
              </a:rPr>
              <a:t>https://creativecommons.org/licenses/by-sa/4.0/deed.es</a:t>
            </a:r>
            <a:r>
              <a:rPr b="0" i="0" lang="en-US"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74" name="Google Shape;374;p52"/>
          <p:cNvSpPr txBox="1"/>
          <p:nvPr/>
        </p:nvSpPr>
        <p:spPr>
          <a:xfrm>
            <a:off x="5570286" y="1375839"/>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US" sz="1600" u="none" cap="none" strike="noStrike">
                <a:solidFill>
                  <a:srgbClr val="000000"/>
                </a:solidFill>
                <a:latin typeface="Calibri"/>
                <a:ea typeface="Calibri"/>
                <a:cs typeface="Calibri"/>
                <a:sym typeface="Calibri"/>
              </a:rPr>
              <a:t>Puede descargar este pase de diapositivas de</a:t>
            </a:r>
            <a:r>
              <a:rPr b="1" i="0" lang="en-US" sz="1600" u="none" cap="none" strike="noStrike">
                <a:solidFill>
                  <a:srgbClr val="000000"/>
                </a:solidFill>
                <a:latin typeface="Calibri"/>
                <a:ea typeface="Calibri"/>
                <a:cs typeface="Calibri"/>
                <a:sym typeface="Calibri"/>
              </a:rPr>
              <a:t> </a:t>
            </a:r>
            <a:r>
              <a:rPr b="1" i="0" lang="en-US" sz="1600" u="sng" cap="none" strike="noStrike">
                <a:solidFill>
                  <a:schemeClr val="hlink"/>
                </a:solidFill>
                <a:latin typeface="Calibri"/>
                <a:ea typeface="Calibri"/>
                <a:cs typeface="Calibri"/>
                <a:sym typeface="Calibri"/>
                <a:hlinkClick r:id="rId12"/>
              </a:rPr>
              <a:t>misionleccionesbiblicas.org</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75" name="Google Shape;375;p52"/>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a:t>
            </a:r>
            <a:r>
              <a:rPr lang="en-US" sz="1400">
                <a:latin typeface="Calibri"/>
                <a:ea typeface="Calibri"/>
                <a:cs typeface="Calibri"/>
                <a:sym typeface="Calibri"/>
              </a:rPr>
              <a:t>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376" name="Google Shape;376;p52"/>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243" name="Google Shape;243;p36"/>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pic>
        <p:nvPicPr>
          <p:cNvPr id="244" name="Google Shape;244;p36"/>
          <p:cNvPicPr preferRelativeResize="0"/>
          <p:nvPr/>
        </p:nvPicPr>
        <p:blipFill rotWithShape="1">
          <a:blip r:embed="rId3">
            <a:alphaModFix/>
          </a:blip>
          <a:srcRect b="0" l="0" r="0" t="0"/>
          <a:stretch/>
        </p:blipFill>
        <p:spPr>
          <a:xfrm>
            <a:off x="0" y="0"/>
            <a:ext cx="13004800" cy="9753567"/>
          </a:xfrm>
          <a:prstGeom prst="rect">
            <a:avLst/>
          </a:prstGeom>
          <a:noFill/>
          <a:ln>
            <a:noFill/>
          </a:ln>
        </p:spPr>
      </p:pic>
      <p:sp>
        <p:nvSpPr>
          <p:cNvPr id="245" name="Google Shape;245;p3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246" name="Google Shape;246;p3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252" name="Google Shape;252;p37"/>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pic>
        <p:nvPicPr>
          <p:cNvPr id="253" name="Google Shape;253;p37"/>
          <p:cNvPicPr preferRelativeResize="0"/>
          <p:nvPr/>
        </p:nvPicPr>
        <p:blipFill rotWithShape="1">
          <a:blip r:embed="rId3">
            <a:alphaModFix/>
          </a:blip>
          <a:srcRect b="0" l="0" r="0" t="0"/>
          <a:stretch/>
        </p:blipFill>
        <p:spPr>
          <a:xfrm>
            <a:off x="0" y="0"/>
            <a:ext cx="13004800" cy="9753567"/>
          </a:xfrm>
          <a:prstGeom prst="rect">
            <a:avLst/>
          </a:prstGeom>
          <a:noFill/>
          <a:ln>
            <a:noFill/>
          </a:ln>
        </p:spPr>
      </p:pic>
      <p:sp>
        <p:nvSpPr>
          <p:cNvPr id="254" name="Google Shape;254;p3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255" name="Google Shape;255;p3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8"/>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261" name="Google Shape;261;p38"/>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pic>
        <p:nvPicPr>
          <p:cNvPr id="262" name="Google Shape;262;p38"/>
          <p:cNvPicPr preferRelativeResize="0"/>
          <p:nvPr/>
        </p:nvPicPr>
        <p:blipFill rotWithShape="1">
          <a:blip r:embed="rId3">
            <a:alphaModFix/>
          </a:blip>
          <a:srcRect b="0" l="0" r="0" t="0"/>
          <a:stretch/>
        </p:blipFill>
        <p:spPr>
          <a:xfrm>
            <a:off x="0" y="27058"/>
            <a:ext cx="13004800" cy="9753567"/>
          </a:xfrm>
          <a:prstGeom prst="rect">
            <a:avLst/>
          </a:prstGeom>
          <a:noFill/>
          <a:ln>
            <a:noFill/>
          </a:ln>
        </p:spPr>
      </p:pic>
      <p:sp>
        <p:nvSpPr>
          <p:cNvPr id="263" name="Google Shape;263;p3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264" name="Google Shape;264;p3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9"/>
          <p:cNvSpPr txBox="1"/>
          <p:nvPr>
            <p:ph idx="11" type="ftr"/>
          </p:nvPr>
        </p:nvSpPr>
        <p:spPr>
          <a:xfrm>
            <a:off x="4307840" y="9040144"/>
            <a:ext cx="7352320" cy="519253"/>
          </a:xfrm>
          <a:prstGeom prst="rect">
            <a:avLst/>
          </a:prstGeom>
          <a:noFill/>
          <a:ln>
            <a:noFill/>
          </a:ln>
        </p:spPr>
        <p:txBody>
          <a:bodyPr anchorCtr="0" anchor="ctr" bIns="65000" lIns="130025" spcFirstLastPara="1" rIns="130025" wrap="square" tIns="65000">
            <a:noAutofit/>
          </a:bodyPr>
          <a:lstStyle/>
          <a:p>
            <a:pPr indent="0" lvl="0" marL="0" marR="0" rtl="0" algn="r">
              <a:lnSpc>
                <a:spcPct val="100000"/>
              </a:lnSpc>
              <a:spcBef>
                <a:spcPts val="0"/>
              </a:spcBef>
              <a:spcAft>
                <a:spcPts val="0"/>
              </a:spcAft>
              <a:buSzPts val="2000"/>
              <a:buNone/>
            </a:pPr>
            <a:r>
              <a:rPr lang="en-US" sz="1300"/>
              <a:t>Escape from Sodom and Gomorrah</a:t>
            </a:r>
            <a:r>
              <a:rPr b="0" i="0" lang="en-US" sz="1300" u="none" cap="none" strike="noStrike">
                <a:solidFill>
                  <a:schemeClr val="dk1"/>
                </a:solidFill>
                <a:latin typeface="Calibri"/>
                <a:ea typeface="Calibri"/>
                <a:cs typeface="Calibri"/>
                <a:sym typeface="Calibri"/>
              </a:rPr>
              <a:t>    www.missionbibleclass.org</a:t>
            </a:r>
            <a:endParaRPr b="0" i="0" sz="1300" u="none" cap="none" strike="noStrike">
              <a:solidFill>
                <a:schemeClr val="dk1"/>
              </a:solidFill>
              <a:latin typeface="Calibri"/>
              <a:ea typeface="Calibri"/>
              <a:cs typeface="Calibri"/>
              <a:sym typeface="Calibri"/>
            </a:endParaRPr>
          </a:p>
        </p:txBody>
      </p:sp>
      <p:sp>
        <p:nvSpPr>
          <p:cNvPr id="270" name="Google Shape;270;p39"/>
          <p:cNvSpPr txBox="1"/>
          <p:nvPr>
            <p:ph idx="12" type="sldNum"/>
          </p:nvPr>
        </p:nvSpPr>
        <p:spPr>
          <a:xfrm>
            <a:off x="11552137" y="9040144"/>
            <a:ext cx="705280" cy="519253"/>
          </a:xfrm>
          <a:prstGeom prst="rect">
            <a:avLst/>
          </a:prstGeom>
          <a:noFill/>
          <a:ln>
            <a:noFill/>
          </a:ln>
        </p:spPr>
        <p:txBody>
          <a:bodyPr anchorCtr="0" anchor="ctr" bIns="65000" lIns="130025" spcFirstLastPara="1" rIns="130025" wrap="square" tIns="650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rPr>
              <a:t>‹#›</a:t>
            </a:fld>
            <a:endParaRPr sz="1300">
              <a:solidFill>
                <a:schemeClr val="dk1"/>
              </a:solidFill>
            </a:endParaRPr>
          </a:p>
        </p:txBody>
      </p:sp>
      <p:pic>
        <p:nvPicPr>
          <p:cNvPr id="271" name="Google Shape;271;p39"/>
          <p:cNvPicPr preferRelativeResize="0"/>
          <p:nvPr/>
        </p:nvPicPr>
        <p:blipFill rotWithShape="1">
          <a:blip r:embed="rId3">
            <a:alphaModFix/>
          </a:blip>
          <a:srcRect b="0" l="0" r="0" t="0"/>
          <a:stretch/>
        </p:blipFill>
        <p:spPr>
          <a:xfrm>
            <a:off x="0" y="0"/>
            <a:ext cx="13004800" cy="9753610"/>
          </a:xfrm>
          <a:prstGeom prst="rect">
            <a:avLst/>
          </a:prstGeom>
          <a:noFill/>
          <a:ln>
            <a:noFill/>
          </a:ln>
        </p:spPr>
      </p:pic>
      <p:sp>
        <p:nvSpPr>
          <p:cNvPr id="272" name="Google Shape;272;p3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273" name="Google Shape;273;p3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03_Sodom_Gomorrah_JPEG_1024.jpg" id="278" name="Google Shape;278;p4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79" name="Google Shape;279;p4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280" name="Google Shape;280;p4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04_Sodom_Gomorrah_JPEG_1024.jpg" id="285" name="Google Shape;285;p4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6" name="Google Shape;286;p4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287" name="Google Shape;287;p4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05_Sodom_Gomorrah_JPEG_1024.jpg" id="292" name="Google Shape;292;p4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3" name="Google Shape;293;p4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294" name="Google Shape;294;p4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07_Sodom_Gomorrah_JPEG_1024" id="299" name="Google Shape;299;p4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0" name="Google Shape;300;p4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Sodoma y Gomorra</a:t>
            </a:r>
            <a:endParaRPr sz="1400">
              <a:latin typeface="Calibri"/>
              <a:ea typeface="Calibri"/>
              <a:cs typeface="Calibri"/>
              <a:sym typeface="Calibri"/>
            </a:endParaRPr>
          </a:p>
        </p:txBody>
      </p:sp>
      <p:sp>
        <p:nvSpPr>
          <p:cNvPr id="301" name="Google Shape;301;p4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