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latin typeface="Calibri"/>
                <a:ea typeface="Calibri"/>
                <a:cs typeface="Calibri"/>
                <a:sym typeface="Calibri"/>
              </a:rPr>
              <a:t>1. Portada:  Sermón del Monte y la Regla de Oro (Mateo capítulos 5-7)</a:t>
            </a:r>
            <a:endParaRPr>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latin typeface="Calibri"/>
                <a:ea typeface="Calibri"/>
                <a:cs typeface="Calibri"/>
                <a:sym typeface="Calibri"/>
              </a:rPr>
              <a:t>10. La última cosa que Jesús dijo en su sermón fue sobre tomar una decisión sabia. Dijo que había dos opciones, y las opciones eran como puertas. Una puerta es muy ancha y fácil de atravesar. La mayoría de las personas eligen esta puerta. Siempre hacen lo que es fácil en lugar de lo que es bueno. La otra puerta es estrecha y más difícil de atravesar. No tantas personas eligen pasar por ella. Las personas que pasan por la puerta estrecha están dispuestas a hacer lo correcto, incluso si es difícil.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Entonces, ¿adónde crees que llevan las puertas? Jesús dijo que la puerta ancha lleva a una vida llena de destrucción, y la puerta estrecha lleva a una vida maravillosa que conduce a una vida aún mejor algún día con Dios. ¿Qué puerta elegirías?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latin typeface="Calibri"/>
              <a:ea typeface="Calibri"/>
              <a:cs typeface="Calibri"/>
              <a:sym typeface="Calibri"/>
            </a:endParaRPr>
          </a:p>
        </p:txBody>
      </p:sp>
      <p:sp>
        <p:nvSpPr>
          <p:cNvPr id="189" name="Google Shape;18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11. Jesús dijo muchas otras cosas importantes en el Sermón del Monte. ¡Son tantas cosas que podría ser difícil recordarlas todas!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Incluso si no recordamos todo lo que Jesús dijo en el Sermón del Monte, hay una cosa que me gustaría que nos esforzamos a recordar. Si recordamos esta única cosa que Jesús dijo, siempre sabremos cómo tratar a las personas. Es como una regla valiosa que siempre funciona en cualquier situación. Es tan valiosa que algunas personas la llaman la “Regla de Oro.” ¿Te gustaría escuchar cuál es la Regla de Oro? Esta es la regla de oro que Jesús dijo en el Sermón del Monte y en otros momentos.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latin typeface="Calibri"/>
              <a:ea typeface="Calibri"/>
              <a:cs typeface="Calibri"/>
              <a:sym typeface="Calibri"/>
            </a:endParaRPr>
          </a:p>
        </p:txBody>
      </p:sp>
      <p:sp>
        <p:nvSpPr>
          <p:cNvPr id="196" name="Google Shape;19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latin typeface="Calibri"/>
                <a:ea typeface="Calibri"/>
                <a:cs typeface="Calibri"/>
                <a:sym typeface="Calibri"/>
              </a:rPr>
              <a:t>12. </a:t>
            </a:r>
            <a:r>
              <a:rPr i="1" lang="en">
                <a:solidFill>
                  <a:schemeClr val="dk1"/>
                </a:solidFill>
                <a:latin typeface="Calibri"/>
                <a:ea typeface="Calibri"/>
                <a:cs typeface="Calibri"/>
                <a:sym typeface="Calibri"/>
              </a:rPr>
              <a:t>Traten a los demás como les gustaría que los trataran a ustedes</a:t>
            </a:r>
            <a:r>
              <a:rPr lang="en">
                <a:solidFill>
                  <a:schemeClr val="dk1"/>
                </a:solidFill>
                <a:latin typeface="Calibri"/>
                <a:ea typeface="Calibri"/>
                <a:cs typeface="Calibri"/>
                <a:sym typeface="Calibri"/>
              </a:rPr>
              <a:t>. Lucas 6:31 (PDT)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
                <a:solidFill>
                  <a:schemeClr val="dk1"/>
                </a:solidFill>
                <a:latin typeface="Calibri"/>
                <a:ea typeface="Calibri"/>
                <a:cs typeface="Calibri"/>
                <a:sym typeface="Calibri"/>
              </a:rPr>
              <a:t>La forma en que deseas que las personas te traten es la forma en que siempre debes tratarlas. ¿Deseas que las personas siempre sean amables contigo? Entonces debes tratar a los demás con amabilidad.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
                <a:solidFill>
                  <a:schemeClr val="dk1"/>
                </a:solidFill>
                <a:latin typeface="Calibri"/>
                <a:ea typeface="Calibri"/>
                <a:cs typeface="Calibri"/>
                <a:sym typeface="Calibri"/>
              </a:rPr>
              <a:t>¿Quieres que los demás te digan la verdad? Entonces debes ser una persona que diga la verdad.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¿Qué desearías que las personas hicieran por ti si estuvieras herido o triste? Entonces, cuando notemos que alguien está herido o triste, ¿qué deberíamos hacer por ellos?  </a:t>
            </a:r>
            <a:endParaRPr>
              <a:latin typeface="Calibri"/>
              <a:ea typeface="Calibri"/>
              <a:cs typeface="Calibri"/>
              <a:sym typeface="Calibri"/>
            </a:endParaRPr>
          </a:p>
        </p:txBody>
      </p:sp>
      <p:sp>
        <p:nvSpPr>
          <p:cNvPr id="203" name="Google Shape;20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latin typeface="Calibri"/>
                <a:ea typeface="Calibri"/>
                <a:cs typeface="Calibri"/>
                <a:sym typeface="Calibri"/>
              </a:rPr>
              <a:t>13. Si alguien nos lastima, podríamos sentir ganas de lastimarlos de vuelta. Pero esa no es la Regla de Oro. La Regla de Oro es que solo tratamos a las personas de la manera en que deseamos ser tratados. Jesús sabía que seguir la Regla de Oro sería difícil a veces, pero ¿recuerdas lo que dijo sobre las puertas? Elegir seguir la Regla de Oro es como atravesar la puerta estrecha. Puede ser más difícil, pero conducirá a la mejor vida.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Entonces, ahora conoces la historia del Sermón del Monte y la Regla de Oro. ¿Y cuál es la Regla de Oro?</a:t>
            </a:r>
            <a:endParaRPr>
              <a:latin typeface="Calibri"/>
              <a:ea typeface="Calibri"/>
              <a:cs typeface="Calibri"/>
              <a:sym typeface="Calibri"/>
            </a:endParaRPr>
          </a:p>
        </p:txBody>
      </p:sp>
      <p:sp>
        <p:nvSpPr>
          <p:cNvPr id="212" name="Google Shape;21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4d4f7cb7f6_0_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34d4f7cb7f6_0_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4d4f7cb7f6_0_10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34d4f7cb7f6_0_1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4d4f7cb7f6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239" name="Google Shape;239;g34d4f7cb7f6_0_11:notes"/>
          <p:cNvSpPr txBox="1"/>
          <p:nvPr>
            <p:ph idx="1" type="body"/>
          </p:nvPr>
        </p:nvSpPr>
        <p:spPr>
          <a:xfrm>
            <a:off x="685800" y="4343400"/>
            <a:ext cx="5486400" cy="4114800"/>
          </a:xfrm>
          <a:prstGeom prst="rect">
            <a:avLst/>
          </a:prstGeom>
          <a:noFill/>
          <a:ln>
            <a:noFill/>
          </a:ln>
        </p:spPr>
        <p:txBody>
          <a:bodyPr anchorCtr="0" anchor="t" bIns="91675" lIns="91675" spcFirstLastPara="1" rIns="91675" wrap="square" tIns="916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240" name="Google Shape;240;g34d4f7cb7f6_0_11:notes"/>
          <p:cNvSpPr txBox="1"/>
          <p:nvPr>
            <p:ph idx="12" type="sldNum"/>
          </p:nvPr>
        </p:nvSpPr>
        <p:spPr>
          <a:xfrm>
            <a:off x="0" y="0"/>
            <a:ext cx="3000000" cy="3000000"/>
          </a:xfrm>
          <a:prstGeom prst="rect">
            <a:avLst/>
          </a:prstGeom>
          <a:noFill/>
          <a:ln>
            <a:noFill/>
          </a:ln>
        </p:spPr>
        <p:txBody>
          <a:bodyPr anchorCtr="0" anchor="t" bIns="45850" lIns="91675" spcFirstLastPara="1" rIns="91675" wrap="square" tIns="45850">
            <a:noAutofit/>
          </a:bodyPr>
          <a:lstStyle/>
          <a:p>
            <a:pPr indent="0" lvl="0" marL="0" marR="0" rtl="0" algn="l">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chemeClr val="dk1"/>
                </a:solidFill>
                <a:latin typeface="Calibri"/>
                <a:ea typeface="Calibri"/>
                <a:cs typeface="Calibri"/>
                <a:sym typeface="Calibri"/>
              </a:rPr>
              <a:t>‹#›</a:t>
            </a:fld>
            <a:endParaRPr b="0" i="0" sz="14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2. Una vez, cuando Jesús vio una multitud de personas, subió a la ladera de una montaña para enseñarles.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latin typeface="Calibri"/>
              <a:ea typeface="Calibri"/>
              <a:cs typeface="Calibri"/>
              <a:sym typeface="Calibri"/>
            </a:endParaRPr>
          </a:p>
        </p:txBody>
      </p:sp>
      <p:sp>
        <p:nvSpPr>
          <p:cNvPr id="133" name="Google Shape;13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3. En aquellos tiempos, los maestros solían sentarse cuando enseñaban, así que cuando Jesús se sentó, la gente se reunió a su alrededor para escuchar lo que tenía que decir.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Las personas habían escuchado a otros maestros y predicadores, pero estaban asombradas por lo que Jesús les dijo. Sabían que Jesús estaba diciendo la verdad. Lo que Jesús dijo ese día fue tan importante que su sermón (o discurso) fue escrito en nuestras Biblias para que todos lo leamos, incluso muchos años después. Como habló desde la ladera de una montaña, la gente se refiere a lo que dijo ese día como “El Sermón del Monte.”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sp>
        <p:nvSpPr>
          <p:cNvPr id="140" name="Google Shape;14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4. Jesús era un buen maestro. Cuando la gente lo escuchaba, aprendían muchas cosas importantes sobre Dios. Pero Jesús no solo hablaba de lo que las personas debían saber. También enseñaba a las personas la mejor manera de vivir. Enseñó sobre adorar a Dios, ser amable con los demás y ayudar a los demás.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Hagamos una lista de algunas cosas que Jesús expuso en el Sermón del Monte.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latin typeface="Calibri"/>
              <a:ea typeface="Calibri"/>
              <a:cs typeface="Calibri"/>
              <a:sym typeface="Calibri"/>
            </a:endParaRPr>
          </a:p>
        </p:txBody>
      </p:sp>
      <p:sp>
        <p:nvSpPr>
          <p:cNvPr id="147" name="Google Shape;14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5.Mucha gente en el mundo no conoce a Dios ni lo sigue. Cuando las personas no siguen a Dios, se siente como si el mundo estuviera en oscuridad. Pero Jesús les dijo a sus seguidores que podían ser como una luz en el mundo oscuro. Si obedecían a Dios, la gente sabría las cosas correctas que debían hacer.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sp>
        <p:nvSpPr>
          <p:cNvPr id="154" name="Google Shape;15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6. En el Sermón del Monte, Jesús también habló sobre seguir reglas. Otros maestros decían que uno agradaba a Dios solo si obedecía todas las reglas. Pero Jesús dijo que si una persona solo sigue las reglas de Dios por fuera, pero no lo ama por dentro, de corazón, entonces eso realmente entristece a Dios. Dios es nuestro Padre celestial y nosotros somos sus hijos. Los hijos quieren ser como sus padres, así que Jesús dijo: ‹‹Traten de ser buenos como Dios. ¡Su Padre es bueno!»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latin typeface="Calibri"/>
              <a:ea typeface="Calibri"/>
              <a:cs typeface="Calibri"/>
              <a:sym typeface="Calibri"/>
            </a:endParaRPr>
          </a:p>
        </p:txBody>
      </p:sp>
      <p:sp>
        <p:nvSpPr>
          <p:cNvPr id="161" name="Google Shape;16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7. Sin embargo, algunos líderes religiosos seguían las reglas de Dios solo para llamar la atención. Les gustaba hacer cosas como pararse en una esquina de la calle y orar en voz muy alta para que todos los escucharan y pensaran que eran buenos. En el Sermón del Monte, Jesús dijo que Dios puede escuchar nuestras oraciones incluso si susurramos o vamos a un lugar tranquilo y a solas. De hecho, cada vez que hacemos cosas buenas, Dios ve lo que está sucediendo. Debemos hacer cosas buenas para agradar a Dios y no solo para presumir frente a los demás.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latin typeface="Calibri"/>
              <a:ea typeface="Calibri"/>
              <a:cs typeface="Calibri"/>
              <a:sym typeface="Calibri"/>
            </a:endParaRPr>
          </a:p>
        </p:txBody>
      </p:sp>
      <p:sp>
        <p:nvSpPr>
          <p:cNvPr id="168" name="Google Shape;16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8. Otra cosa que Jesús mencionó en el Sermón del Monte fue el tesoro. A veces, las personas se preocupan por el dinero, la ropa o la comida, pero Jesús dijo que eres rico si sigues a Dios. ¡Quien sigue a Dios tiene tesoros en el cielo! Las personas que piensan en los tesoros terrenales se decepcionan si el tesoro se pierde o es robado. Entonces, ¿qué es más valioso: el tesoro en la tierra o el tesoro en el cielo?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latin typeface="Calibri"/>
              <a:ea typeface="Calibri"/>
              <a:cs typeface="Calibri"/>
              <a:sym typeface="Calibri"/>
            </a:endParaRPr>
          </a:p>
        </p:txBody>
      </p:sp>
      <p:sp>
        <p:nvSpPr>
          <p:cNvPr id="175" name="Google Shape;17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9. Jesús dijo que estaríamos tristes si siempre nos preocupamos por las cosas de la tierra. Si recordamos que tenemos un tesoro en el cielo, sabremos que ese tesoro durará para siempre.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sp>
        <p:nvSpPr>
          <p:cNvPr id="182" name="Google Shape;18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5"/>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3" name="Google Shape;63;p1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1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6"/>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 name="Google Shape;69;p16"/>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1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 name="Shape 73"/>
        <p:cNvGrpSpPr/>
        <p:nvPr/>
      </p:nvGrpSpPr>
      <p:grpSpPr>
        <a:xfrm>
          <a:off x="0" y="0"/>
          <a:ext cx="0" cy="0"/>
          <a:chOff x="0" y="0"/>
          <a:chExt cx="0" cy="0"/>
        </a:xfrm>
      </p:grpSpPr>
      <p:sp>
        <p:nvSpPr>
          <p:cNvPr id="74" name="Google Shape;74;p17"/>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7"/>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6" name="Google Shape;76;p1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 name="Shape 79"/>
        <p:cNvGrpSpPr/>
        <p:nvPr/>
      </p:nvGrpSpPr>
      <p:grpSpPr>
        <a:xfrm>
          <a:off x="0" y="0"/>
          <a:ext cx="0" cy="0"/>
          <a:chOff x="0" y="0"/>
          <a:chExt cx="0" cy="0"/>
        </a:xfrm>
      </p:grpSpPr>
      <p:sp>
        <p:nvSpPr>
          <p:cNvPr id="80" name="Google Shape;80;p1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1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5" name="Shape 85"/>
        <p:cNvGrpSpPr/>
        <p:nvPr/>
      </p:nvGrpSpPr>
      <p:grpSpPr>
        <a:xfrm>
          <a:off x="0" y="0"/>
          <a:ext cx="0" cy="0"/>
          <a:chOff x="0" y="0"/>
          <a:chExt cx="0" cy="0"/>
        </a:xfrm>
      </p:grpSpPr>
      <p:sp>
        <p:nvSpPr>
          <p:cNvPr id="86" name="Google Shape;86;p1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9"/>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19"/>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2" name="Shape 92"/>
        <p:cNvGrpSpPr/>
        <p:nvPr/>
      </p:nvGrpSpPr>
      <p:grpSpPr>
        <a:xfrm>
          <a:off x="0" y="0"/>
          <a:ext cx="0" cy="0"/>
          <a:chOff x="0" y="0"/>
          <a:chExt cx="0" cy="0"/>
        </a:xfrm>
      </p:grpSpPr>
      <p:sp>
        <p:nvSpPr>
          <p:cNvPr id="93" name="Google Shape;93;p20"/>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0"/>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5" name="Google Shape;95;p20"/>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20"/>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7" name="Google Shape;97;p20"/>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2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sp>
        <p:nvSpPr>
          <p:cNvPr id="102" name="Google Shape;102;p2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2"/>
          <p:cNvSpPr/>
          <p:nvPr>
            <p:ph idx="2" type="pic"/>
          </p:nvPr>
        </p:nvSpPr>
        <p:spPr>
          <a:xfrm>
            <a:off x="3887391" y="987426"/>
            <a:ext cx="4629150" cy="4873625"/>
          </a:xfrm>
          <a:prstGeom prst="rect">
            <a:avLst/>
          </a:prstGeom>
          <a:noFill/>
          <a:ln>
            <a:noFill/>
          </a:ln>
        </p:spPr>
      </p:sp>
      <p:sp>
        <p:nvSpPr>
          <p:cNvPr id="109" name="Google Shape;109;p22"/>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0" name="Google Shape;110;p2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3"/>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2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4"/>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2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hyperlink" Target="https://misionleccionesbiblicas.org/" TargetMode="External"/><Relationship Id="rId4" Type="http://schemas.openxmlformats.org/officeDocument/2006/relationships/hyperlink" Target="http://www.missionbibleclass.org/" TargetMode="External"/><Relationship Id="rId11" Type="http://schemas.openxmlformats.org/officeDocument/2006/relationships/hyperlink" Target="https://creativecommons.org/licenses/by-sa/4.0/deed.es" TargetMode="External"/><Relationship Id="rId10" Type="http://schemas.openxmlformats.org/officeDocument/2006/relationships/image" Target="../media/image7.png"/><Relationship Id="rId12" Type="http://schemas.openxmlformats.org/officeDocument/2006/relationships/hyperlink" Target="https://misionleccionesbiblicas.org/" TargetMode="External"/><Relationship Id="rId9" Type="http://schemas.openxmlformats.org/officeDocument/2006/relationships/hyperlink" Target="https://www.unfoldingword.org/sweet-publishing/" TargetMode="External"/><Relationship Id="rId5" Type="http://schemas.openxmlformats.org/officeDocument/2006/relationships/image" Target="../media/image11.png"/><Relationship Id="rId6" Type="http://schemas.openxmlformats.org/officeDocument/2006/relationships/hyperlink" Target="http://www.missionbibleclass.org" TargetMode="External"/><Relationship Id="rId7" Type="http://schemas.openxmlformats.org/officeDocument/2006/relationships/hyperlink" Target="http://sweetpublishing.com/" TargetMode="External"/><Relationship Id="rId8" Type="http://schemas.openxmlformats.org/officeDocument/2006/relationships/hyperlink" Target="http://www.freebibleimage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5" title="10.04 Sermón del Monte y la Regla de Oro_COVER.png"/>
          <p:cNvPicPr preferRelativeResize="0"/>
          <p:nvPr/>
        </p:nvPicPr>
        <p:blipFill rotWithShape="1">
          <a:blip r:embed="rId3">
            <a:alphaModFix/>
          </a:blip>
          <a:srcRect b="0" l="0" r="0" t="0"/>
          <a:stretch/>
        </p:blipFill>
        <p:spPr>
          <a:xfrm>
            <a:off x="0" y="-49"/>
            <a:ext cx="9144000" cy="6858050"/>
          </a:xfrm>
          <a:prstGeom prst="rect">
            <a:avLst/>
          </a:prstGeom>
          <a:noFill/>
          <a:ln>
            <a:noFill/>
          </a:ln>
        </p:spPr>
      </p:pic>
      <p:sp>
        <p:nvSpPr>
          <p:cNvPr id="130" name="Google Shape;130;p25"/>
          <p:cNvSpPr txBox="1"/>
          <p:nvPr>
            <p:ph idx="11" type="ftr"/>
          </p:nvPr>
        </p:nvSpPr>
        <p:spPr>
          <a:xfrm>
            <a:off x="3124200" y="6356350"/>
            <a:ext cx="58218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rgbClr val="BF9000"/>
                </a:solidFill>
              </a:rPr>
              <a:t>misionleccionesbiblicas.org</a:t>
            </a:r>
            <a:endParaRPr sz="1000">
              <a:solidFill>
                <a:srgbClr val="BF9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4" title="10.04 gates.png"/>
          <p:cNvPicPr preferRelativeResize="0"/>
          <p:nvPr/>
        </p:nvPicPr>
        <p:blipFill rotWithShape="1">
          <a:blip r:embed="rId3">
            <a:alphaModFix/>
          </a:blip>
          <a:srcRect b="0" l="0" r="0" t="0"/>
          <a:stretch/>
        </p:blipFill>
        <p:spPr>
          <a:xfrm flipH="1">
            <a:off x="0" y="0"/>
            <a:ext cx="9144000" cy="6858000"/>
          </a:xfrm>
          <a:prstGeom prst="rect">
            <a:avLst/>
          </a:prstGeom>
          <a:noFill/>
          <a:ln>
            <a:noFill/>
          </a:ln>
        </p:spPr>
      </p:pic>
      <p:sp>
        <p:nvSpPr>
          <p:cNvPr id="192" name="Google Shape;192;p34"/>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rgbClr val="38761D"/>
                </a:solidFill>
              </a:rPr>
              <a:t>misionleccionesbiblicas.org      Sermón del Monte y la Regla de Oro</a:t>
            </a:r>
            <a:endParaRPr sz="1000">
              <a:solidFill>
                <a:srgbClr val="38761D"/>
              </a:solidFill>
            </a:endParaRPr>
          </a:p>
        </p:txBody>
      </p:sp>
      <p:sp>
        <p:nvSpPr>
          <p:cNvPr id="193" name="Google Shape;193;p34"/>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38761D"/>
                </a:solidFill>
              </a:rPr>
              <a:t>‹#›</a:t>
            </a:fld>
            <a:endParaRPr sz="1000">
              <a:solidFill>
                <a:srgbClr val="38761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5" title="11.jpg"/>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99" name="Google Shape;199;p35"/>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chemeClr val="dk1"/>
                </a:solidFill>
              </a:rPr>
              <a:t>misionleccionesbiblicas.org      Sermón del Monte y la Regla de Oro</a:t>
            </a:r>
            <a:endParaRPr sz="1000">
              <a:solidFill>
                <a:schemeClr val="dk1"/>
              </a:solidFill>
            </a:endParaRPr>
          </a:p>
        </p:txBody>
      </p:sp>
      <p:sp>
        <p:nvSpPr>
          <p:cNvPr id="200" name="Google Shape;200;p35"/>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rPr>
              <a:t>‹#›</a:t>
            </a:fld>
            <a:endParaRPr sz="1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04" name="Shape 204"/>
        <p:cNvGrpSpPr/>
        <p:nvPr/>
      </p:nvGrpSpPr>
      <p:grpSpPr>
        <a:xfrm>
          <a:off x="0" y="0"/>
          <a:ext cx="0" cy="0"/>
          <a:chOff x="0" y="0"/>
          <a:chExt cx="0" cy="0"/>
        </a:xfrm>
      </p:grpSpPr>
      <p:pic>
        <p:nvPicPr>
          <p:cNvPr id="205" name="Google Shape;205;p36" title="8 Background.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06" name="Google Shape;206;p36"/>
          <p:cNvSpPr txBox="1"/>
          <p:nvPr>
            <p:ph type="title"/>
          </p:nvPr>
        </p:nvSpPr>
        <p:spPr>
          <a:xfrm>
            <a:off x="623900" y="594350"/>
            <a:ext cx="7886700" cy="4335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8000"/>
              <a:buFont typeface="Calibri"/>
              <a:buNone/>
            </a:pPr>
            <a:r>
              <a:rPr b="1" lang="en" sz="5800">
                <a:latin typeface="Comic Sans MS"/>
                <a:ea typeface="Comic Sans MS"/>
                <a:cs typeface="Comic Sans MS"/>
                <a:sym typeface="Comic Sans MS"/>
              </a:rPr>
              <a:t>Traten a los demás como les gustaría que los trataran a ustedes.</a:t>
            </a:r>
            <a:endParaRPr b="1" sz="5800">
              <a:latin typeface="Comic Sans MS"/>
              <a:ea typeface="Comic Sans MS"/>
              <a:cs typeface="Comic Sans MS"/>
              <a:sym typeface="Comic Sans MS"/>
            </a:endParaRPr>
          </a:p>
        </p:txBody>
      </p:sp>
      <p:sp>
        <p:nvSpPr>
          <p:cNvPr id="207" name="Google Shape;207;p36"/>
          <p:cNvSpPr txBox="1"/>
          <p:nvPr>
            <p:ph idx="1" type="body"/>
          </p:nvPr>
        </p:nvSpPr>
        <p:spPr>
          <a:xfrm>
            <a:off x="628650" y="5597504"/>
            <a:ext cx="7886700" cy="666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None/>
            </a:pPr>
            <a:r>
              <a:rPr b="1" lang="en" sz="3600"/>
              <a:t>Lucas 6:31, </a:t>
            </a:r>
            <a:r>
              <a:rPr b="1" lang="en" sz="2900"/>
              <a:t>PDT</a:t>
            </a:r>
            <a:endParaRPr b="1" sz="2900"/>
          </a:p>
        </p:txBody>
      </p:sp>
      <p:sp>
        <p:nvSpPr>
          <p:cNvPr id="208" name="Google Shape;208;p36"/>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rgbClr val="7F6000"/>
                </a:solidFill>
              </a:rPr>
              <a:t>misionleccionesbiblicas.org      Sermón del Monte y la Regla de Oro</a:t>
            </a:r>
            <a:endParaRPr sz="1000">
              <a:solidFill>
                <a:srgbClr val="7F6000"/>
              </a:solidFill>
            </a:endParaRPr>
          </a:p>
        </p:txBody>
      </p:sp>
      <p:sp>
        <p:nvSpPr>
          <p:cNvPr id="209" name="Google Shape;209;p36"/>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7F6000"/>
                </a:solidFill>
              </a:rPr>
              <a:t>‹#›</a:t>
            </a:fld>
            <a:endParaRPr sz="1000">
              <a:solidFill>
                <a:srgbClr val="7F6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7" title="10.04 gates.png"/>
          <p:cNvPicPr preferRelativeResize="0"/>
          <p:nvPr/>
        </p:nvPicPr>
        <p:blipFill rotWithShape="1">
          <a:blip r:embed="rId3">
            <a:alphaModFix/>
          </a:blip>
          <a:srcRect b="0" l="0" r="0" t="0"/>
          <a:stretch/>
        </p:blipFill>
        <p:spPr>
          <a:xfrm flipH="1">
            <a:off x="0" y="0"/>
            <a:ext cx="9144000" cy="6858000"/>
          </a:xfrm>
          <a:prstGeom prst="rect">
            <a:avLst/>
          </a:prstGeom>
          <a:noFill/>
          <a:ln>
            <a:noFill/>
          </a:ln>
        </p:spPr>
      </p:pic>
      <p:sp>
        <p:nvSpPr>
          <p:cNvPr id="215" name="Google Shape;215;p37"/>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rgbClr val="38761D"/>
                </a:solidFill>
              </a:rPr>
              <a:t>misionleccionesbiblicas.org      Sermón del Monte y la Regla de Oro</a:t>
            </a:r>
            <a:endParaRPr sz="1000">
              <a:solidFill>
                <a:srgbClr val="38761D"/>
              </a:solidFill>
            </a:endParaRPr>
          </a:p>
        </p:txBody>
      </p:sp>
      <p:sp>
        <p:nvSpPr>
          <p:cNvPr id="216" name="Google Shape;216;p37"/>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38761D"/>
                </a:solidFill>
              </a:rPr>
              <a:t>‹#›</a:t>
            </a:fld>
            <a:endParaRPr sz="1000">
              <a:solidFill>
                <a:srgbClr val="38761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8"/>
          <p:cNvSpPr txBox="1"/>
          <p:nvPr>
            <p:ph type="title"/>
          </p:nvPr>
        </p:nvSpPr>
        <p:spPr>
          <a:xfrm>
            <a:off x="512550" y="326625"/>
            <a:ext cx="8083200" cy="494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Font typeface="Calibri"/>
              <a:buNone/>
            </a:pPr>
            <a:r>
              <a:rPr lang="en" sz="2400"/>
              <a:t>Notas para las diapositivas</a:t>
            </a:r>
            <a:r>
              <a:rPr i="0" lang="en" sz="2400" u="none" cap="none" strike="noStrike">
                <a:solidFill>
                  <a:schemeClr val="dk1"/>
                </a:solidFill>
              </a:rPr>
              <a:t> 1</a:t>
            </a:r>
            <a:endParaRPr i="0" sz="2400" u="none" cap="none" strike="noStrike">
              <a:solidFill>
                <a:schemeClr val="dk1"/>
              </a:solidFill>
            </a:endParaRPr>
          </a:p>
        </p:txBody>
      </p:sp>
      <p:sp>
        <p:nvSpPr>
          <p:cNvPr id="222" name="Google Shape;222;p38"/>
          <p:cNvSpPr txBox="1"/>
          <p:nvPr>
            <p:ph idx="2" type="body"/>
          </p:nvPr>
        </p:nvSpPr>
        <p:spPr>
          <a:xfrm>
            <a:off x="495300" y="892725"/>
            <a:ext cx="3776400" cy="5486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200"/>
              </a:spcBef>
              <a:spcAft>
                <a:spcPts val="0"/>
              </a:spcAft>
              <a:buNone/>
            </a:pPr>
            <a:r>
              <a:rPr lang="en" sz="1100"/>
              <a:t>1. Portada:  Sermón del Monte y la Regla de Oro (Mateo capítulos 5-7)</a:t>
            </a:r>
            <a:endParaRPr sz="1100"/>
          </a:p>
          <a:p>
            <a:pPr indent="0" lvl="0" marL="0" rtl="0" algn="l">
              <a:lnSpc>
                <a:spcPct val="100000"/>
              </a:lnSpc>
              <a:spcBef>
                <a:spcPts val="1200"/>
              </a:spcBef>
              <a:spcAft>
                <a:spcPts val="0"/>
              </a:spcAft>
              <a:buNone/>
            </a:pPr>
            <a:r>
              <a:rPr lang="en" sz="1100"/>
              <a:t>2. Una vez, cuando Jesús vio una multitud de personas, subió a la ladera de una montaña para enseñarles.  </a:t>
            </a:r>
            <a:endParaRPr sz="1100"/>
          </a:p>
          <a:p>
            <a:pPr indent="0" lvl="0" marL="0" rtl="0" algn="l">
              <a:lnSpc>
                <a:spcPct val="100000"/>
              </a:lnSpc>
              <a:spcBef>
                <a:spcPts val="1200"/>
              </a:spcBef>
              <a:spcAft>
                <a:spcPts val="0"/>
              </a:spcAft>
              <a:buClr>
                <a:schemeClr val="dk1"/>
              </a:buClr>
              <a:buSzPts val="1600"/>
              <a:buFont typeface="Arial"/>
              <a:buNone/>
            </a:pPr>
            <a:r>
              <a:rPr lang="en" sz="1100"/>
              <a:t>3. En aquellos tiempos, los maestros solían sentarse cuando enseñaban, así que cuando Jesús se sentó, la gente se reunió a su alrededor para escuchar lo que tenía que decir.  </a:t>
            </a:r>
            <a:endParaRPr sz="1100"/>
          </a:p>
          <a:p>
            <a:pPr indent="0" lvl="0" marL="0" rtl="0" algn="l">
              <a:lnSpc>
                <a:spcPct val="100000"/>
              </a:lnSpc>
              <a:spcBef>
                <a:spcPts val="1200"/>
              </a:spcBef>
              <a:spcAft>
                <a:spcPts val="0"/>
              </a:spcAft>
              <a:buNone/>
            </a:pPr>
            <a:r>
              <a:rPr lang="en" sz="1100"/>
              <a:t>Las personas habían escuchado a otros maestros y predicadores, pero estaban asombradas por lo que Jesús les dijo. Sabían que Jesús estaba diciendo la verdad. Lo que Jesús dijo ese día fue tan importante que su sermón (o discurso) fue escrito en nuestras Biblias para que todos lo leamos, incluso muchos años después. Como habló desde la ladera de una montaña, la gente se refiere a lo que dijo ese día como “El Sermón del Monte.”  </a:t>
            </a:r>
            <a:endParaRPr sz="1100"/>
          </a:p>
          <a:p>
            <a:pPr indent="0" lvl="0" marL="0" rtl="0" algn="l">
              <a:lnSpc>
                <a:spcPct val="100000"/>
              </a:lnSpc>
              <a:spcBef>
                <a:spcPts val="1200"/>
              </a:spcBef>
              <a:spcAft>
                <a:spcPts val="0"/>
              </a:spcAft>
              <a:buClr>
                <a:schemeClr val="dk1"/>
              </a:buClr>
              <a:buSzPts val="1600"/>
              <a:buFont typeface="Arial"/>
              <a:buNone/>
            </a:pPr>
            <a:r>
              <a:rPr lang="en" sz="1100"/>
              <a:t>4. Jesús era un buen maestro. Cuando la gente lo escuchaba, aprendían muchas cosas importantes sobre Dios. Pero Jesús no solo hablaba de lo que las personas debían saber. También enseñaba a las personas la mejor manera de vivir. Enseñó sobre adorar a Dios, ser amable con los demás y ayudar a los demás.  </a:t>
            </a:r>
            <a:endParaRPr sz="1100"/>
          </a:p>
          <a:p>
            <a:pPr indent="0" lvl="0" marL="0" rtl="0" algn="l">
              <a:lnSpc>
                <a:spcPct val="100000"/>
              </a:lnSpc>
              <a:spcBef>
                <a:spcPts val="1200"/>
              </a:spcBef>
              <a:spcAft>
                <a:spcPts val="0"/>
              </a:spcAft>
              <a:buNone/>
            </a:pPr>
            <a:r>
              <a:rPr lang="en" sz="1100"/>
              <a:t>Hagamos una lista de algunas cosas que Jesús expuso en el Sermón del Monte.</a:t>
            </a:r>
            <a:endParaRPr sz="1100"/>
          </a:p>
          <a:p>
            <a:pPr indent="0" lvl="0" marL="0" rtl="0" algn="l">
              <a:lnSpc>
                <a:spcPct val="100000"/>
              </a:lnSpc>
              <a:spcBef>
                <a:spcPts val="1200"/>
              </a:spcBef>
              <a:spcAft>
                <a:spcPts val="0"/>
              </a:spcAft>
              <a:buClr>
                <a:schemeClr val="dk1"/>
              </a:buClr>
              <a:buSzPts val="1600"/>
              <a:buFont typeface="Arial"/>
              <a:buNone/>
            </a:pPr>
            <a:r>
              <a:rPr lang="en" sz="1100"/>
              <a:t>5.Mucha gente en el mundo no conoce a Dios ni lo sigue. Cuando las personas no siguen a Dios, se siente como si el mundo estuviera en oscuridad. Pero Jesús les dijo a sus seguidores que podían ser como una luz en el mundo oscuro. Si obedecían a Dios, la gente sabría las cosas correctas que debían hacer.  </a:t>
            </a:r>
            <a:endParaRPr sz="1100"/>
          </a:p>
        </p:txBody>
      </p:sp>
      <p:sp>
        <p:nvSpPr>
          <p:cNvPr id="223" name="Google Shape;223;p38"/>
          <p:cNvSpPr txBox="1"/>
          <p:nvPr/>
        </p:nvSpPr>
        <p:spPr>
          <a:xfrm>
            <a:off x="4789488" y="1268413"/>
            <a:ext cx="3444900" cy="4937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Arial"/>
              <a:buNone/>
            </a:pPr>
            <a:r>
              <a:t/>
            </a:r>
            <a:endParaRPr b="0" i="0" sz="1200" u="none" cap="none" strike="noStrike">
              <a:solidFill>
                <a:srgbClr val="FF0000"/>
              </a:solidFill>
              <a:latin typeface="Calibri"/>
              <a:ea typeface="Calibri"/>
              <a:cs typeface="Calibri"/>
              <a:sym typeface="Calibri"/>
            </a:endParaRPr>
          </a:p>
        </p:txBody>
      </p:sp>
      <p:sp>
        <p:nvSpPr>
          <p:cNvPr id="224" name="Google Shape;224;p38"/>
          <p:cNvSpPr/>
          <p:nvPr/>
        </p:nvSpPr>
        <p:spPr>
          <a:xfrm>
            <a:off x="4929350" y="892725"/>
            <a:ext cx="3776400" cy="548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600"/>
              <a:buFont typeface="Arial"/>
              <a:buNone/>
            </a:pPr>
            <a:r>
              <a:rPr lang="en" sz="1100">
                <a:solidFill>
                  <a:schemeClr val="dk1"/>
                </a:solidFill>
                <a:latin typeface="Calibri"/>
                <a:ea typeface="Calibri"/>
                <a:cs typeface="Calibri"/>
                <a:sym typeface="Calibri"/>
              </a:rPr>
              <a:t> 6. En el Sermón del Monte, Jesús también habló sobre seguir reglas. Otros maestros decían que uno agradaba a Dios solo si obedecía todas las reglas. Pero Jesús dijo que si una persona solo sigue las reglas de Dios por fuera, pero no lo ama por dentro, de corazón, entonces eso realmente entristece a Dios. Dios es nuestro Padre celestial y nosotros somos sus hijos. Los hijos quieren ser como sus padres, así que Jesús dijo: ‹‹Traten de ser buenos como Dios. ¡Su Padre es bueno!»  </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600"/>
              <a:buFont typeface="Arial"/>
              <a:buNone/>
            </a:pPr>
            <a:r>
              <a:rPr lang="en" sz="1100">
                <a:solidFill>
                  <a:schemeClr val="dk1"/>
                </a:solidFill>
                <a:latin typeface="Calibri"/>
                <a:ea typeface="Calibri"/>
                <a:cs typeface="Calibri"/>
                <a:sym typeface="Calibri"/>
              </a:rPr>
              <a:t>7. Sin embargo, algunos líderes religiosos seguían las reglas de Dios solo para llamar la atención. Les gustaba hacer cosas como pararse en una esquina de la calle y orar en voz muy alta para que todos los escucharan y pensaran que eran buenos. En el Sermón del Monte, Jesús dijo que Dios puede escuchar nuestras oraciones incluso si susurramos o vamos a un lugar tranquilo y a solas. De hecho, cada vez que hacemos cosas buenas, Dios ve lo que está sucediendo. Debemos hacer cosas buenas para agradar a Dios y no solo para presumir frente a los demás.  </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 sz="1100">
                <a:solidFill>
                  <a:schemeClr val="dk1"/>
                </a:solidFill>
                <a:latin typeface="Calibri"/>
                <a:ea typeface="Calibri"/>
                <a:cs typeface="Calibri"/>
                <a:sym typeface="Calibri"/>
              </a:rPr>
              <a:t>8. Otra cosa que Jesús mencionó en el Sermón del Monte fue el tesoro. A veces, las personas se preocupan por el dinero, la ropa o la comida, pero Jesús dijo que eres rico si sigues a Dios. ¡Quien sigue a Dios tiene tesoros en el cielo! Las personas que piensan en los tesoros terrenales se decepcionan si el tesoro se pierde o es robado. Entonces, ¿qué es más valioso: el tesoro en la tierra o el tesoro en el cielo?  </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 sz="1100">
                <a:solidFill>
                  <a:schemeClr val="dk1"/>
                </a:solidFill>
                <a:latin typeface="Calibri"/>
                <a:ea typeface="Calibri"/>
                <a:cs typeface="Calibri"/>
                <a:sym typeface="Calibri"/>
              </a:rPr>
              <a:t>9. Jesús dijo que estaríamos tristes si siempre nos preocupamos por las cosas de la tierra. Si recordamos que tenemos un tesoro en el cielo, sabremos que ese tesoro durará para siempre.  </a:t>
            </a:r>
            <a:endParaRPr sz="1100">
              <a:solidFill>
                <a:schemeClr val="dk1"/>
              </a:solidFill>
              <a:latin typeface="Calibri"/>
              <a:ea typeface="Calibri"/>
              <a:cs typeface="Calibri"/>
              <a:sym typeface="Calibri"/>
            </a:endParaRPr>
          </a:p>
        </p:txBody>
      </p:sp>
      <p:sp>
        <p:nvSpPr>
          <p:cNvPr id="225" name="Google Shape;225;p38"/>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chemeClr val="dk1"/>
                </a:solidFill>
              </a:rPr>
              <a:t>misionleccionesbiblicas.org      Sermón del Monte y la Regla de Oro</a:t>
            </a:r>
            <a:endParaRPr sz="1000">
              <a:solidFill>
                <a:schemeClr val="dk1"/>
              </a:solidFill>
            </a:endParaRPr>
          </a:p>
        </p:txBody>
      </p:sp>
      <p:sp>
        <p:nvSpPr>
          <p:cNvPr id="226" name="Google Shape;226;p38"/>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rPr>
              <a:t>‹#›</a:t>
            </a:fld>
            <a:endParaRPr sz="10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9"/>
          <p:cNvSpPr txBox="1"/>
          <p:nvPr>
            <p:ph type="title"/>
          </p:nvPr>
        </p:nvSpPr>
        <p:spPr>
          <a:xfrm>
            <a:off x="512550" y="326625"/>
            <a:ext cx="8083200" cy="494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Font typeface="Calibri"/>
              <a:buNone/>
            </a:pPr>
            <a:r>
              <a:rPr lang="en" sz="2400"/>
              <a:t>Notas para las diapositivas</a:t>
            </a:r>
            <a:r>
              <a:rPr i="0" lang="en" sz="2400" u="none" cap="none" strike="noStrike">
                <a:solidFill>
                  <a:schemeClr val="dk1"/>
                </a:solidFill>
              </a:rPr>
              <a:t> </a:t>
            </a:r>
            <a:r>
              <a:rPr lang="en" sz="2400"/>
              <a:t>2</a:t>
            </a:r>
            <a:endParaRPr i="0" sz="2400" u="none" cap="none" strike="noStrike">
              <a:solidFill>
                <a:schemeClr val="dk1"/>
              </a:solidFill>
            </a:endParaRPr>
          </a:p>
        </p:txBody>
      </p:sp>
      <p:sp>
        <p:nvSpPr>
          <p:cNvPr id="232" name="Google Shape;232;p39"/>
          <p:cNvSpPr txBox="1"/>
          <p:nvPr>
            <p:ph idx="2" type="body"/>
          </p:nvPr>
        </p:nvSpPr>
        <p:spPr>
          <a:xfrm>
            <a:off x="495300" y="892725"/>
            <a:ext cx="3776400" cy="5486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200"/>
              </a:spcBef>
              <a:spcAft>
                <a:spcPts val="0"/>
              </a:spcAft>
              <a:buNone/>
            </a:pPr>
            <a:r>
              <a:rPr lang="en" sz="1100"/>
              <a:t>10. La última cosa que Jesús dijo en su sermón fue sobre tomar una decisión sabia. Dijo que había dos opciones, y las opciones eran como puertas. Una puerta es muy ancha y fácil de atravesar. La mayoría de las personas eligen esta puerta. Siempre hacen lo que es fácil en lugar de lo que es bueno. La otra puerta es estrecha y más difícil de atravesar. No tantas personas eligen pasar por ella. Las personas que pasan por la puerta estrecha están dispuestas a hacer lo correcto, incluso si es difícil.  </a:t>
            </a:r>
            <a:endParaRPr sz="1100"/>
          </a:p>
          <a:p>
            <a:pPr indent="0" lvl="0" marL="0" rtl="0" algn="l">
              <a:lnSpc>
                <a:spcPct val="100000"/>
              </a:lnSpc>
              <a:spcBef>
                <a:spcPts val="1200"/>
              </a:spcBef>
              <a:spcAft>
                <a:spcPts val="0"/>
              </a:spcAft>
              <a:buNone/>
            </a:pPr>
            <a:r>
              <a:rPr lang="en" sz="1100"/>
              <a:t>Entonces, ¿adónde crees que llevan las puertas? Jesús dijo que la puerta ancha lleva a una vida llena de destrucción, y la puerta estrecha lleva a una vida maravillosa que conduce a una vida aún mejor algún día con Dios. ¿Qué puerta elegirías?  </a:t>
            </a:r>
            <a:endParaRPr sz="1100"/>
          </a:p>
          <a:p>
            <a:pPr indent="0" lvl="0" marL="0" rtl="0" algn="l">
              <a:lnSpc>
                <a:spcPct val="100000"/>
              </a:lnSpc>
              <a:spcBef>
                <a:spcPts val="1000"/>
              </a:spcBef>
              <a:spcAft>
                <a:spcPts val="0"/>
              </a:spcAft>
              <a:buNone/>
            </a:pPr>
            <a:r>
              <a:rPr lang="en" sz="1100"/>
              <a:t>11. Jesús dijo muchas otras cosas importantes en el Sermón del Monte. ¡Son tantas cosas que podría ser difícil recordarlas todas!  </a:t>
            </a:r>
            <a:endParaRPr sz="1100"/>
          </a:p>
          <a:p>
            <a:pPr indent="0" lvl="0" marL="0" rtl="0" algn="l">
              <a:lnSpc>
                <a:spcPct val="100000"/>
              </a:lnSpc>
              <a:spcBef>
                <a:spcPts val="1200"/>
              </a:spcBef>
              <a:spcAft>
                <a:spcPts val="0"/>
              </a:spcAft>
              <a:buNone/>
            </a:pPr>
            <a:r>
              <a:rPr lang="en" sz="1100"/>
              <a:t>Incluso si no recordamos todo lo que Jesús dijo en el Sermón del Monte, hay una cosa que me gustaría que nos esforzamos a recordar. Si recordamos esta única cosa que Jesús dijo, siempre sabremos cómo tratar a las personas. Es como una regla valiosa que siempre funciona en cualquier situación. Es tan valiosa que algunas personas la llaman la “Regla de Oro.” ¿Te gustaría escuchar cuál es la Regla de Oro? Esta es la regla de oro que Jesús dijo en el Sermón del Monte y en otros momentos.  </a:t>
            </a:r>
            <a:endParaRPr sz="1100"/>
          </a:p>
          <a:p>
            <a:pPr indent="0" lvl="0" marL="0" rtl="0" algn="l">
              <a:lnSpc>
                <a:spcPct val="100000"/>
              </a:lnSpc>
              <a:spcBef>
                <a:spcPts val="1200"/>
              </a:spcBef>
              <a:spcAft>
                <a:spcPts val="0"/>
              </a:spcAft>
              <a:buNone/>
            </a:pPr>
            <a:r>
              <a:t/>
            </a:r>
            <a:endParaRPr sz="1100"/>
          </a:p>
        </p:txBody>
      </p:sp>
      <p:sp>
        <p:nvSpPr>
          <p:cNvPr id="233" name="Google Shape;233;p39"/>
          <p:cNvSpPr txBox="1"/>
          <p:nvPr/>
        </p:nvSpPr>
        <p:spPr>
          <a:xfrm>
            <a:off x="4789488" y="1268413"/>
            <a:ext cx="3444900" cy="4937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Arial"/>
              <a:buNone/>
            </a:pPr>
            <a:r>
              <a:t/>
            </a:r>
            <a:endParaRPr b="0" i="0" sz="1200" u="none" cap="none" strike="noStrike">
              <a:solidFill>
                <a:srgbClr val="FF0000"/>
              </a:solidFill>
              <a:latin typeface="Calibri"/>
              <a:ea typeface="Calibri"/>
              <a:cs typeface="Calibri"/>
              <a:sym typeface="Calibri"/>
            </a:endParaRPr>
          </a:p>
        </p:txBody>
      </p:sp>
      <p:sp>
        <p:nvSpPr>
          <p:cNvPr id="234" name="Google Shape;234;p39"/>
          <p:cNvSpPr/>
          <p:nvPr/>
        </p:nvSpPr>
        <p:spPr>
          <a:xfrm>
            <a:off x="4929350" y="892725"/>
            <a:ext cx="3776400" cy="548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600"/>
              <a:buFont typeface="Arial"/>
              <a:buNone/>
            </a:pPr>
            <a:r>
              <a:rPr lang="en" sz="1100">
                <a:solidFill>
                  <a:schemeClr val="dk1"/>
                </a:solidFill>
                <a:latin typeface="Calibri"/>
                <a:ea typeface="Calibri"/>
                <a:cs typeface="Calibri"/>
                <a:sym typeface="Calibri"/>
              </a:rPr>
              <a:t>12. “Traten a los demás como les gustaría que los trataran a ustedes.” Lucas 6:31 (PDT)  </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600"/>
              <a:buFont typeface="Arial"/>
              <a:buNone/>
            </a:pPr>
            <a:r>
              <a:rPr lang="en" sz="1100">
                <a:solidFill>
                  <a:schemeClr val="dk1"/>
                </a:solidFill>
                <a:latin typeface="Calibri"/>
                <a:ea typeface="Calibri"/>
                <a:cs typeface="Calibri"/>
                <a:sym typeface="Calibri"/>
              </a:rPr>
              <a:t>La forma en que deseas que las personas te traten es la forma en que siempre debes tratarlas. ¿Deseas que las personas siempre sean amables contigo? Entonces debes tratar a los demás con amabilidad.  </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600"/>
              <a:buFont typeface="Arial"/>
              <a:buNone/>
            </a:pPr>
            <a:r>
              <a:rPr lang="en" sz="1100">
                <a:solidFill>
                  <a:schemeClr val="dk1"/>
                </a:solidFill>
                <a:latin typeface="Calibri"/>
                <a:ea typeface="Calibri"/>
                <a:cs typeface="Calibri"/>
                <a:sym typeface="Calibri"/>
              </a:rPr>
              <a:t>¿Quieres que los demás te digan la verdad? Entonces debes ser una persona que diga la verdad.  </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600"/>
              <a:buFont typeface="Arial"/>
              <a:buNone/>
            </a:pPr>
            <a:r>
              <a:rPr lang="en" sz="1100">
                <a:solidFill>
                  <a:schemeClr val="dk1"/>
                </a:solidFill>
                <a:latin typeface="Calibri"/>
                <a:ea typeface="Calibri"/>
                <a:cs typeface="Calibri"/>
                <a:sym typeface="Calibri"/>
              </a:rPr>
              <a:t>¿Qué desearías que las personas hicieran por ti si estuvieras herido o triste? Entonces, cuando notemos que alguien está herido o triste, ¿qué deberíamos hacer por ellos?  </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600"/>
              <a:buFont typeface="Arial"/>
              <a:buNone/>
            </a:pPr>
            <a:r>
              <a:rPr lang="en" sz="1100">
                <a:solidFill>
                  <a:schemeClr val="dk1"/>
                </a:solidFill>
                <a:latin typeface="Calibri"/>
                <a:ea typeface="Calibri"/>
                <a:cs typeface="Calibri"/>
                <a:sym typeface="Calibri"/>
              </a:rPr>
              <a:t>13. Si alguien nos lastima, podríamos sentir ganas de lastimarlos de vuelta. Pero esa no es la Regla de Oro. La Regla de Oro es que solo tratamos a las personas de la manera en que deseamos ser tratados. Jesús sabía que seguir la Regla de Oro sería difícil a veces, pero ¿recuerdas lo que dijo sobre las puertas? Elegir seguir la Regla de Oro es como atravesar la puerta estrecha. Puede ser más difícil, pero conducirá a la mejor vida.  </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600"/>
              <a:buFont typeface="Arial"/>
              <a:buNone/>
            </a:pPr>
            <a:r>
              <a:rPr lang="en" sz="1100">
                <a:solidFill>
                  <a:schemeClr val="dk1"/>
                </a:solidFill>
                <a:latin typeface="Calibri"/>
                <a:ea typeface="Calibri"/>
                <a:cs typeface="Calibri"/>
                <a:sym typeface="Calibri"/>
              </a:rPr>
              <a:t>Entonces, ahora conoces la historia del Sermón del Monte y la Regla de Oro. ¿Y cuál es la Regla de Oro?</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120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235" name="Google Shape;235;p39"/>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chemeClr val="dk1"/>
                </a:solidFill>
              </a:rPr>
              <a:t>misionleccionesbiblicas.org      Sermón del Monte y la Regla de Oro</a:t>
            </a:r>
            <a:endParaRPr sz="1000">
              <a:solidFill>
                <a:schemeClr val="dk1"/>
              </a:solidFill>
            </a:endParaRPr>
          </a:p>
        </p:txBody>
      </p:sp>
      <p:sp>
        <p:nvSpPr>
          <p:cNvPr id="236" name="Google Shape;236;p39"/>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rPr>
              <a:t>‹#›</a:t>
            </a:fld>
            <a:endParaRPr sz="1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0"/>
          <p:cNvSpPr txBox="1"/>
          <p:nvPr/>
        </p:nvSpPr>
        <p:spPr>
          <a:xfrm>
            <a:off x="628650" y="5516650"/>
            <a:ext cx="4692000" cy="839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3000"/>
              <a:buFont typeface="Calibri"/>
              <a:buNone/>
            </a:pPr>
            <a:r>
              <a:rPr lang="en" sz="1300">
                <a:solidFill>
                  <a:schemeClr val="dk1"/>
                </a:solidFill>
                <a:latin typeface="Calibri"/>
                <a:ea typeface="Calibri"/>
                <a:cs typeface="Calibri"/>
                <a:sym typeface="Calibri"/>
              </a:rPr>
              <a:t>Recursos gratuitos para compartir la Palabra de Dios con los niños:</a:t>
            </a:r>
            <a:endParaRPr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3000"/>
              <a:buFont typeface="Calibri"/>
              <a:buNone/>
            </a:pPr>
            <a:r>
              <a:rPr lang="en" sz="1300" u="sng">
                <a:solidFill>
                  <a:schemeClr val="hlink"/>
                </a:solidFill>
                <a:latin typeface="Calibri"/>
                <a:ea typeface="Calibri"/>
                <a:cs typeface="Calibri"/>
                <a:sym typeface="Calibri"/>
                <a:hlinkClick r:id="rId3"/>
              </a:rPr>
              <a:t>misionleccionesbiblicas.org</a:t>
            </a:r>
            <a:r>
              <a:rPr lang="en" sz="1300">
                <a:solidFill>
                  <a:schemeClr val="dk1"/>
                </a:solidFill>
                <a:latin typeface="Calibri"/>
                <a:ea typeface="Calibri"/>
                <a:cs typeface="Calibri"/>
                <a:sym typeface="Calibri"/>
              </a:rPr>
              <a:t> (en español)</a:t>
            </a:r>
            <a:endParaRPr sz="13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3000"/>
              <a:buFont typeface="Calibri"/>
              <a:buNone/>
            </a:pPr>
            <a:r>
              <a:rPr i="0" lang="en" sz="1300" u="sng" cap="none" strike="noStrike">
                <a:solidFill>
                  <a:schemeClr val="hlink"/>
                </a:solidFill>
                <a:latin typeface="Calibri"/>
                <a:ea typeface="Calibri"/>
                <a:cs typeface="Calibri"/>
                <a:sym typeface="Calibri"/>
                <a:hlinkClick r:id="rId4"/>
              </a:rPr>
              <a:t>www.missionbibleclass.org</a:t>
            </a:r>
            <a:r>
              <a:rPr i="0" lang="en" sz="1300" u="none" cap="none" strike="noStrike">
                <a:solidFill>
                  <a:schemeClr val="dk1"/>
                </a:solidFill>
                <a:latin typeface="Calibri"/>
                <a:ea typeface="Calibri"/>
                <a:cs typeface="Calibri"/>
                <a:sym typeface="Calibri"/>
              </a:rPr>
              <a:t> (</a:t>
            </a:r>
            <a:r>
              <a:rPr lang="en" sz="1300">
                <a:solidFill>
                  <a:schemeClr val="dk1"/>
                </a:solidFill>
                <a:latin typeface="Calibri"/>
                <a:ea typeface="Calibri"/>
                <a:cs typeface="Calibri"/>
                <a:sym typeface="Calibri"/>
              </a:rPr>
              <a:t>in English)</a:t>
            </a:r>
            <a:endParaRPr sz="1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0"/>
              <a:buFont typeface="Calibri"/>
              <a:buNone/>
            </a:pPr>
            <a:r>
              <a:t/>
            </a:r>
            <a:endParaRPr i="0" sz="2000" u="none" cap="none" strike="noStrike">
              <a:solidFill>
                <a:schemeClr val="dk1"/>
              </a:solidFill>
              <a:latin typeface="Calibri"/>
              <a:ea typeface="Calibri"/>
              <a:cs typeface="Calibri"/>
              <a:sym typeface="Calibri"/>
            </a:endParaRPr>
          </a:p>
        </p:txBody>
      </p:sp>
      <p:pic>
        <p:nvPicPr>
          <p:cNvPr id="243" name="Google Shape;243;p40"/>
          <p:cNvPicPr preferRelativeResize="0"/>
          <p:nvPr/>
        </p:nvPicPr>
        <p:blipFill>
          <a:blip r:embed="rId5">
            <a:alphaModFix/>
          </a:blip>
          <a:stretch>
            <a:fillRect/>
          </a:stretch>
        </p:blipFill>
        <p:spPr>
          <a:xfrm>
            <a:off x="628650" y="4414725"/>
            <a:ext cx="2743650" cy="1101925"/>
          </a:xfrm>
          <a:prstGeom prst="rect">
            <a:avLst/>
          </a:prstGeom>
          <a:noFill/>
          <a:ln>
            <a:noFill/>
          </a:ln>
        </p:spPr>
      </p:pic>
      <p:sp>
        <p:nvSpPr>
          <p:cNvPr id="244" name="Google Shape;244;p40"/>
          <p:cNvSpPr txBox="1"/>
          <p:nvPr>
            <p:ph type="title"/>
          </p:nvPr>
        </p:nvSpPr>
        <p:spPr>
          <a:xfrm>
            <a:off x="628650" y="2503302"/>
            <a:ext cx="8330400" cy="17877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chemeClr val="dk1"/>
              </a:buClr>
              <a:buSzPct val="112500"/>
              <a:buFont typeface="Calibri"/>
              <a:buNone/>
            </a:pPr>
            <a:r>
              <a:rPr b="1" lang="en" sz="1600"/>
              <a:t>Atribución: </a:t>
            </a:r>
            <a:r>
              <a:rPr lang="en" sz="1600"/>
              <a:t>Esta ayuda visual fue construida por Mary Nelson </a:t>
            </a:r>
            <a:r>
              <a:rPr lang="en" sz="1600" u="sng">
                <a:solidFill>
                  <a:schemeClr val="hlink"/>
                </a:solidFill>
                <a:hlinkClick r:id="rId6"/>
              </a:rPr>
              <a:t>www.missionbibleclass.org</a:t>
            </a:r>
            <a:r>
              <a:rPr lang="en" sz="1600"/>
              <a:t>  utilizando:</a:t>
            </a:r>
            <a:endParaRPr sz="1600"/>
          </a:p>
          <a:p>
            <a:pPr indent="-308610" lvl="0" marL="457200" rtl="0" algn="l">
              <a:lnSpc>
                <a:spcPct val="100000"/>
              </a:lnSpc>
              <a:spcBef>
                <a:spcPts val="1000"/>
              </a:spcBef>
              <a:spcAft>
                <a:spcPts val="0"/>
              </a:spcAft>
              <a:buSzPct val="87500"/>
              <a:buChar char="●"/>
            </a:pPr>
            <a:r>
              <a:rPr lang="en" sz="1600"/>
              <a:t>Recopilación de textos y diapositivas de Mary Nelson</a:t>
            </a:r>
            <a:endParaRPr sz="1600"/>
          </a:p>
          <a:p>
            <a:pPr indent="-308610" lvl="0" marL="457200" rtl="0" algn="l">
              <a:lnSpc>
                <a:spcPct val="100000"/>
              </a:lnSpc>
              <a:spcBef>
                <a:spcPts val="0"/>
              </a:spcBef>
              <a:spcAft>
                <a:spcPts val="0"/>
              </a:spcAft>
              <a:buSzPct val="87500"/>
              <a:buChar char="●"/>
            </a:pPr>
            <a:r>
              <a:rPr lang="en" sz="1600"/>
              <a:t>Diapositivas 1-4, 6-7, 11: Ilustraciones de Sweet Publishing </a:t>
            </a:r>
            <a:r>
              <a:rPr lang="en" sz="1600" u="sng">
                <a:solidFill>
                  <a:schemeClr val="hlink"/>
                </a:solidFill>
                <a:hlinkClick r:id="rId7"/>
              </a:rPr>
              <a:t>http://sweetpublishing.com/</a:t>
            </a:r>
            <a:r>
              <a:rPr lang="en" sz="1600"/>
              <a:t> </a:t>
            </a:r>
            <a:br>
              <a:rPr lang="en" sz="1600"/>
            </a:br>
            <a:r>
              <a:rPr lang="en" sz="1600"/>
              <a:t>Acceso a través de </a:t>
            </a:r>
            <a:r>
              <a:rPr lang="en" sz="1600" u="sng">
                <a:solidFill>
                  <a:schemeClr val="hlink"/>
                </a:solidFill>
                <a:hlinkClick r:id="rId8"/>
              </a:rPr>
              <a:t>www.freebibleimages.org</a:t>
            </a:r>
            <a:r>
              <a:rPr lang="en" sz="1600"/>
              <a:t>  y </a:t>
            </a:r>
            <a:r>
              <a:rPr lang="en" sz="1600" u="sng">
                <a:solidFill>
                  <a:schemeClr val="hlink"/>
                </a:solidFill>
                <a:hlinkClick r:id="rId9"/>
              </a:rPr>
              <a:t>https://www.unfoldingword.org/sweet-publishing/</a:t>
            </a:r>
            <a:r>
              <a:rPr lang="en" sz="1600"/>
              <a:t> </a:t>
            </a:r>
            <a:endParaRPr sz="1600">
              <a:highlight>
                <a:srgbClr val="FFFF00"/>
              </a:highlight>
            </a:endParaRPr>
          </a:p>
          <a:p>
            <a:pPr indent="-308610" lvl="0" marL="457200" marR="0" rtl="0" algn="l">
              <a:lnSpc>
                <a:spcPct val="100000"/>
              </a:lnSpc>
              <a:spcBef>
                <a:spcPts val="0"/>
              </a:spcBef>
              <a:spcAft>
                <a:spcPts val="0"/>
              </a:spcAft>
              <a:buSzPct val="87500"/>
              <a:buChar char="●"/>
            </a:pPr>
            <a:r>
              <a:rPr lang="en" sz="1600"/>
              <a:t>Diapositivas 5,8,9 generadas por Ai.</a:t>
            </a:r>
            <a:endParaRPr sz="1600"/>
          </a:p>
          <a:p>
            <a:pPr indent="-308610" lvl="0" marL="457200" marR="0" rtl="0" algn="l">
              <a:lnSpc>
                <a:spcPct val="100000"/>
              </a:lnSpc>
              <a:spcBef>
                <a:spcPts val="0"/>
              </a:spcBef>
              <a:spcAft>
                <a:spcPts val="0"/>
              </a:spcAft>
              <a:buSzPct val="87500"/>
              <a:buChar char="●"/>
            </a:pPr>
            <a:r>
              <a:rPr lang="en" sz="1600"/>
              <a:t>Aviso de alteración: Texto añadido a la portada y a la diapositiva 1. </a:t>
            </a:r>
            <a:endParaRPr sz="1600"/>
          </a:p>
          <a:p>
            <a:pPr indent="-308610" lvl="0" marL="457200" marR="0" rtl="0" algn="l">
              <a:lnSpc>
                <a:spcPct val="100000"/>
              </a:lnSpc>
              <a:spcBef>
                <a:spcPts val="0"/>
              </a:spcBef>
              <a:spcAft>
                <a:spcPts val="0"/>
              </a:spcAft>
              <a:buSzPct val="87500"/>
              <a:buChar char="●"/>
            </a:pPr>
            <a:r>
              <a:rPr lang="en" sz="1600"/>
              <a:t>Diapositivas 10 y 13 de freeimages.com y luego modificadas para formar dos compuertas.</a:t>
            </a:r>
            <a:endParaRPr sz="1600"/>
          </a:p>
        </p:txBody>
      </p:sp>
      <p:pic>
        <p:nvPicPr>
          <p:cNvPr id="245" name="Google Shape;245;p40"/>
          <p:cNvPicPr preferRelativeResize="0"/>
          <p:nvPr/>
        </p:nvPicPr>
        <p:blipFill rotWithShape="1">
          <a:blip r:embed="rId10">
            <a:alphaModFix/>
          </a:blip>
          <a:srcRect b="0" l="0" r="0" t="0"/>
          <a:stretch/>
        </p:blipFill>
        <p:spPr>
          <a:xfrm>
            <a:off x="705125" y="623925"/>
            <a:ext cx="2400300" cy="839808"/>
          </a:xfrm>
          <a:prstGeom prst="rect">
            <a:avLst/>
          </a:prstGeom>
          <a:noFill/>
          <a:ln>
            <a:noFill/>
          </a:ln>
        </p:spPr>
      </p:pic>
      <p:sp>
        <p:nvSpPr>
          <p:cNvPr id="246" name="Google Shape;246;p40"/>
          <p:cNvSpPr txBox="1"/>
          <p:nvPr/>
        </p:nvSpPr>
        <p:spPr>
          <a:xfrm>
            <a:off x="628650" y="1611666"/>
            <a:ext cx="7755600" cy="808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lang="en" sz="1600">
                <a:latin typeface="Calibri"/>
                <a:ea typeface="Calibri"/>
                <a:cs typeface="Calibri"/>
                <a:sym typeface="Calibri"/>
              </a:rPr>
              <a:t>Atribución/Reconocimiento-CompartirIgual 4.0 Internacional Deed, CC BY-SA 4.0</a:t>
            </a:r>
            <a:endParaRPr sz="1600">
              <a:latin typeface="Calibri"/>
              <a:ea typeface="Calibri"/>
              <a:cs typeface="Calibri"/>
              <a:sym typeface="Calibri"/>
            </a:endParaRPr>
          </a:p>
          <a:p>
            <a:pPr indent="0" lvl="0" marL="0" marR="0" rtl="0" algn="l">
              <a:lnSpc>
                <a:spcPct val="90000"/>
              </a:lnSpc>
              <a:spcBef>
                <a:spcPts val="0"/>
              </a:spcBef>
              <a:spcAft>
                <a:spcPts val="0"/>
              </a:spcAft>
              <a:buClr>
                <a:srgbClr val="000000"/>
              </a:buClr>
              <a:buSzPts val="1600"/>
              <a:buFont typeface="Arial"/>
              <a:buNone/>
            </a:pPr>
            <a:r>
              <a:t/>
            </a:r>
            <a:endParaRPr sz="1500">
              <a:latin typeface="Calibri"/>
              <a:ea typeface="Calibri"/>
              <a:cs typeface="Calibri"/>
              <a:sym typeface="Calibri"/>
            </a:endParaRPr>
          </a:p>
          <a:p>
            <a:pPr indent="0" lvl="0" marL="0" marR="0" rtl="0" algn="l">
              <a:lnSpc>
                <a:spcPct val="90000"/>
              </a:lnSpc>
              <a:spcBef>
                <a:spcPts val="0"/>
              </a:spcBef>
              <a:spcAft>
                <a:spcPts val="0"/>
              </a:spcAft>
              <a:buClr>
                <a:srgbClr val="000000"/>
              </a:buClr>
              <a:buSzPts val="1600"/>
              <a:buFont typeface="Arial"/>
              <a:buNone/>
            </a:pPr>
            <a:r>
              <a:rPr lang="en" u="sng">
                <a:solidFill>
                  <a:schemeClr val="hlink"/>
                </a:solidFill>
                <a:latin typeface="Calibri"/>
                <a:ea typeface="Calibri"/>
                <a:cs typeface="Calibri"/>
                <a:sym typeface="Calibri"/>
                <a:hlinkClick r:id="rId11"/>
              </a:rPr>
              <a:t>https://creativecommons.org/licenses/by-sa/4.0/deed.es</a:t>
            </a:r>
            <a:r>
              <a:rPr lang="en">
                <a:latin typeface="Calibri"/>
                <a:ea typeface="Calibri"/>
                <a:cs typeface="Calibri"/>
                <a:sym typeface="Calibri"/>
              </a:rPr>
              <a:t> </a:t>
            </a:r>
            <a:endParaRPr b="1" i="0" u="none" cap="none" strike="noStrike">
              <a:solidFill>
                <a:srgbClr val="000000"/>
              </a:solidFill>
              <a:latin typeface="Calibri"/>
              <a:ea typeface="Calibri"/>
              <a:cs typeface="Calibri"/>
              <a:sym typeface="Calibri"/>
            </a:endParaRPr>
          </a:p>
        </p:txBody>
      </p:sp>
      <p:sp>
        <p:nvSpPr>
          <p:cNvPr id="247" name="Google Shape;247;p40"/>
          <p:cNvSpPr txBox="1"/>
          <p:nvPr/>
        </p:nvSpPr>
        <p:spPr>
          <a:xfrm>
            <a:off x="3916625" y="875225"/>
            <a:ext cx="4467600" cy="337200"/>
          </a:xfrm>
          <a:prstGeom prst="rect">
            <a:avLst/>
          </a:prstGeom>
          <a:solidFill>
            <a:srgbClr val="F1C232"/>
          </a:solid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600"/>
              <a:buFont typeface="Arial"/>
              <a:buNone/>
            </a:pPr>
            <a:r>
              <a:rPr lang="en" sz="1100">
                <a:latin typeface="Calibri"/>
                <a:ea typeface="Calibri"/>
                <a:cs typeface="Calibri"/>
                <a:sym typeface="Calibri"/>
              </a:rPr>
              <a:t>Puede descargar este pase de diapositivas de</a:t>
            </a:r>
            <a:r>
              <a:rPr b="1" i="0" lang="en" sz="1100" u="none" cap="none" strike="noStrike">
                <a:solidFill>
                  <a:srgbClr val="000000"/>
                </a:solidFill>
                <a:latin typeface="Calibri"/>
                <a:ea typeface="Calibri"/>
                <a:cs typeface="Calibri"/>
                <a:sym typeface="Calibri"/>
              </a:rPr>
              <a:t> </a:t>
            </a:r>
            <a:r>
              <a:rPr b="1" lang="en" sz="1100" u="sng">
                <a:solidFill>
                  <a:schemeClr val="hlink"/>
                </a:solidFill>
                <a:latin typeface="Calibri"/>
                <a:ea typeface="Calibri"/>
                <a:cs typeface="Calibri"/>
                <a:sym typeface="Calibri"/>
                <a:hlinkClick r:id="rId12"/>
              </a:rPr>
              <a:t>misionleccionesbiblicas.org</a:t>
            </a:r>
            <a:r>
              <a:rPr b="1" lang="en" sz="1100">
                <a:latin typeface="Calibri"/>
                <a:ea typeface="Calibri"/>
                <a:cs typeface="Calibri"/>
                <a:sym typeface="Calibri"/>
              </a:rPr>
              <a:t>.</a:t>
            </a:r>
            <a:endParaRPr b="1" i="0" sz="1100" u="none" cap="none" strike="noStrike">
              <a:solidFill>
                <a:srgbClr val="000000"/>
              </a:solidFill>
              <a:latin typeface="Calibri"/>
              <a:ea typeface="Calibri"/>
              <a:cs typeface="Calibri"/>
              <a:sym typeface="Calibri"/>
            </a:endParaRPr>
          </a:p>
        </p:txBody>
      </p:sp>
      <p:sp>
        <p:nvSpPr>
          <p:cNvPr id="248" name="Google Shape;248;p40"/>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chemeClr val="dk1"/>
                </a:solidFill>
              </a:rPr>
              <a:t>misionleccionesbiblicas.org      </a:t>
            </a:r>
            <a:r>
              <a:rPr lang="en" sz="1000">
                <a:solidFill>
                  <a:schemeClr val="dk1"/>
                </a:solidFill>
              </a:rPr>
              <a:t>Sermón del Monte y la Regla de Oro</a:t>
            </a:r>
            <a:endParaRPr sz="1000">
              <a:solidFill>
                <a:schemeClr val="dk1"/>
              </a:solidFill>
            </a:endParaRPr>
          </a:p>
        </p:txBody>
      </p:sp>
      <p:sp>
        <p:nvSpPr>
          <p:cNvPr id="249" name="Google Shape;249;p40"/>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sz="1000">
                <a:solidFill>
                  <a:schemeClr val="dk1"/>
                </a:solidFill>
              </a:rPr>
              <a:t>‹#›</a:t>
            </a:fld>
            <a:endParaRPr sz="1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6" title="2.jpg"/>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36" name="Google Shape;136;p26"/>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rgbClr val="3D85C6"/>
                </a:solidFill>
              </a:rPr>
              <a:t>misionleccionesbiblicas.org      Sermón del Monte y la Regla de Oro</a:t>
            </a:r>
            <a:endParaRPr sz="1000">
              <a:solidFill>
                <a:srgbClr val="3D85C6"/>
              </a:solidFill>
            </a:endParaRPr>
          </a:p>
        </p:txBody>
      </p:sp>
      <p:sp>
        <p:nvSpPr>
          <p:cNvPr id="137" name="Google Shape;137;p26"/>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3D85C6"/>
                </a:solidFill>
              </a:rPr>
              <a:t>‹#›</a:t>
            </a:fld>
            <a:endParaRPr sz="1000">
              <a:solidFill>
                <a:srgbClr val="3D85C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7" title="3.jpg"/>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43" name="Google Shape;143;p27"/>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rgbClr val="274E13"/>
                </a:solidFill>
              </a:rPr>
              <a:t>misionleccionesbiblicas.org      Sermón del Monte y la Regla de Oro</a:t>
            </a:r>
            <a:endParaRPr sz="1000">
              <a:solidFill>
                <a:srgbClr val="274E13"/>
              </a:solidFill>
            </a:endParaRPr>
          </a:p>
        </p:txBody>
      </p:sp>
      <p:sp>
        <p:nvSpPr>
          <p:cNvPr id="144" name="Google Shape;144;p27"/>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6AA84F"/>
                </a:solidFill>
              </a:rPr>
              <a:t>‹#›</a:t>
            </a:fld>
            <a:endParaRPr sz="1000">
              <a:solidFill>
                <a:srgbClr val="6AA84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8" title="4.jpg"/>
          <p:cNvPicPr preferRelativeResize="0"/>
          <p:nvPr/>
        </p:nvPicPr>
        <p:blipFill rotWithShape="1">
          <a:blip r:embed="rId3">
            <a:alphaModFix/>
          </a:blip>
          <a:srcRect b="0" l="0" r="0" t="0"/>
          <a:stretch/>
        </p:blipFill>
        <p:spPr>
          <a:xfrm>
            <a:off x="-207287" y="-155462"/>
            <a:ext cx="9558574" cy="7168925"/>
          </a:xfrm>
          <a:prstGeom prst="rect">
            <a:avLst/>
          </a:prstGeom>
          <a:noFill/>
          <a:ln>
            <a:noFill/>
          </a:ln>
        </p:spPr>
      </p:pic>
      <p:sp>
        <p:nvSpPr>
          <p:cNvPr id="150" name="Google Shape;150;p28"/>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rgbClr val="CCCCCC"/>
                </a:solidFill>
              </a:rPr>
              <a:t>misionleccionesbiblicas.org      Sermón del Monte y la Regla de Oro</a:t>
            </a:r>
            <a:endParaRPr sz="1000">
              <a:solidFill>
                <a:srgbClr val="CCCCCC"/>
              </a:solidFill>
            </a:endParaRPr>
          </a:p>
        </p:txBody>
      </p:sp>
      <p:sp>
        <p:nvSpPr>
          <p:cNvPr id="151" name="Google Shape;151;p28"/>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CCCCCC"/>
                </a:solidFill>
              </a:rPr>
              <a:t>‹#›</a:t>
            </a:fld>
            <a:endParaRPr sz="1000">
              <a:solidFill>
                <a:srgbClr val="CCCCC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9" title="5 ChatGPT Image Apr 17, 2025, 08_51_50 PM.png"/>
          <p:cNvPicPr preferRelativeResize="0"/>
          <p:nvPr/>
        </p:nvPicPr>
        <p:blipFill rotWithShape="1">
          <a:blip r:embed="rId3">
            <a:alphaModFix/>
          </a:blip>
          <a:srcRect b="0" l="3823" r="3814" t="0"/>
          <a:stretch/>
        </p:blipFill>
        <p:spPr>
          <a:xfrm>
            <a:off x="-114300" y="0"/>
            <a:ext cx="9501189" cy="6857999"/>
          </a:xfrm>
          <a:prstGeom prst="rect">
            <a:avLst/>
          </a:prstGeom>
          <a:noFill/>
          <a:ln>
            <a:noFill/>
          </a:ln>
        </p:spPr>
      </p:pic>
      <p:sp>
        <p:nvSpPr>
          <p:cNvPr id="157" name="Google Shape;157;p29"/>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rgbClr val="434343"/>
                </a:solidFill>
              </a:rPr>
              <a:t>misionleccionesbiblicas.org      Sermón del Monte y la Regla de Oro</a:t>
            </a:r>
            <a:endParaRPr sz="1000">
              <a:solidFill>
                <a:srgbClr val="434343"/>
              </a:solidFill>
            </a:endParaRPr>
          </a:p>
        </p:txBody>
      </p:sp>
      <p:sp>
        <p:nvSpPr>
          <p:cNvPr id="158" name="Google Shape;158;p29"/>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434343"/>
                </a:solidFill>
              </a:rPr>
              <a:t>‹#›</a:t>
            </a:fld>
            <a:endParaRPr sz="1000">
              <a:solidFill>
                <a:srgbClr val="43434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30" title="6.jpg"/>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64" name="Google Shape;164;p30"/>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chemeClr val="dk1"/>
                </a:solidFill>
              </a:rPr>
              <a:t>misionleccionesbiblicas.org      Sermón del Monte y la Regla de Oro</a:t>
            </a:r>
            <a:endParaRPr sz="1000">
              <a:solidFill>
                <a:schemeClr val="dk1"/>
              </a:solidFill>
            </a:endParaRPr>
          </a:p>
        </p:txBody>
      </p:sp>
      <p:sp>
        <p:nvSpPr>
          <p:cNvPr id="165" name="Google Shape;165;p30"/>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rPr>
              <a:t>‹#›</a:t>
            </a:fld>
            <a:endParaRPr sz="10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1" title="7 Parable of the Pharisee &amp; Tax Collector_Mary.png"/>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71" name="Google Shape;171;p31"/>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chemeClr val="dk1"/>
                </a:solidFill>
              </a:rPr>
              <a:t>misionleccionesbiblicas.org      Sermón del Monte y la Regla de Oro</a:t>
            </a:r>
            <a:endParaRPr sz="1000">
              <a:solidFill>
                <a:schemeClr val="dk1"/>
              </a:solidFill>
            </a:endParaRPr>
          </a:p>
        </p:txBody>
      </p:sp>
      <p:sp>
        <p:nvSpPr>
          <p:cNvPr id="172" name="Google Shape;172;p31"/>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rPr>
              <a:t>‹#›</a:t>
            </a:fld>
            <a:endParaRPr sz="10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2" title="8a ChatGPT Image Apr 17, 2025, 08_28_56 PM.png"/>
          <p:cNvPicPr preferRelativeResize="0"/>
          <p:nvPr/>
        </p:nvPicPr>
        <p:blipFill rotWithShape="1">
          <a:blip r:embed="rId3">
            <a:alphaModFix/>
          </a:blip>
          <a:srcRect b="0" l="5555" r="5555" t="0"/>
          <a:stretch/>
        </p:blipFill>
        <p:spPr>
          <a:xfrm>
            <a:off x="0" y="0"/>
            <a:ext cx="9144000" cy="6857999"/>
          </a:xfrm>
          <a:prstGeom prst="rect">
            <a:avLst/>
          </a:prstGeom>
          <a:noFill/>
          <a:ln>
            <a:noFill/>
          </a:ln>
        </p:spPr>
      </p:pic>
      <p:sp>
        <p:nvSpPr>
          <p:cNvPr id="178" name="Google Shape;178;p32"/>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rgbClr val="7F6000"/>
                </a:solidFill>
              </a:rPr>
              <a:t>misionleccionesbiblicas.org      Sermón del Monte y la Regla de Oro</a:t>
            </a:r>
            <a:endParaRPr sz="1000">
              <a:solidFill>
                <a:srgbClr val="7F6000"/>
              </a:solidFill>
            </a:endParaRPr>
          </a:p>
        </p:txBody>
      </p:sp>
      <p:sp>
        <p:nvSpPr>
          <p:cNvPr id="179" name="Google Shape;179;p32"/>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7F6000"/>
                </a:solidFill>
              </a:rPr>
              <a:t>‹#›</a:t>
            </a:fld>
            <a:endParaRPr sz="1000">
              <a:solidFill>
                <a:srgbClr val="7F6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3" title="9 ChatGPT Image Apr 17, 2025, 08_42_39 PM.png"/>
          <p:cNvPicPr preferRelativeResize="0"/>
          <p:nvPr/>
        </p:nvPicPr>
        <p:blipFill rotWithShape="1">
          <a:blip r:embed="rId3">
            <a:alphaModFix/>
          </a:blip>
          <a:srcRect b="0" l="5985" r="5985" t="0"/>
          <a:stretch/>
        </p:blipFill>
        <p:spPr>
          <a:xfrm>
            <a:off x="44361" y="0"/>
            <a:ext cx="9055277" cy="6857999"/>
          </a:xfrm>
          <a:prstGeom prst="rect">
            <a:avLst/>
          </a:prstGeom>
          <a:noFill/>
          <a:ln>
            <a:noFill/>
          </a:ln>
        </p:spPr>
      </p:pic>
      <p:sp>
        <p:nvSpPr>
          <p:cNvPr id="185" name="Google Shape;185;p33"/>
          <p:cNvSpPr txBox="1"/>
          <p:nvPr>
            <p:ph idx="11" type="ftr"/>
          </p:nvPr>
        </p:nvSpPr>
        <p:spPr>
          <a:xfrm>
            <a:off x="3124200" y="6356350"/>
            <a:ext cx="52431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95B973"/>
              </a:buClr>
              <a:buSzPts val="1400"/>
              <a:buFont typeface="Calibri"/>
              <a:buNone/>
            </a:pPr>
            <a:r>
              <a:rPr lang="en" sz="1000">
                <a:solidFill>
                  <a:srgbClr val="0B5394"/>
                </a:solidFill>
              </a:rPr>
              <a:t>misionleccionesbiblicas.org      Sermón del Monte y la Regla de Oro</a:t>
            </a:r>
            <a:endParaRPr sz="1000">
              <a:solidFill>
                <a:srgbClr val="0B5394"/>
              </a:solidFill>
            </a:endParaRPr>
          </a:p>
        </p:txBody>
      </p:sp>
      <p:sp>
        <p:nvSpPr>
          <p:cNvPr id="186" name="Google Shape;186;p33"/>
          <p:cNvSpPr txBox="1"/>
          <p:nvPr>
            <p:ph idx="12" type="sldNum"/>
          </p:nvPr>
        </p:nvSpPr>
        <p:spPr>
          <a:xfrm>
            <a:off x="8367371" y="6356350"/>
            <a:ext cx="44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0B5394"/>
                </a:solidFill>
              </a:rPr>
              <a:t>‹#›</a:t>
            </a:fld>
            <a:endParaRPr sz="1000">
              <a:solidFill>
                <a:srgbClr val="0B5394"/>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