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 Cover: Juan el Bautista prepara el camino (Lucas 3:1-18)</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2. Desde que Juan era un bebé, sus padres sabían que sería muy especial. Solo el hecho de que naciera fue un milagro. Fue un milagro porque sus padres eran muy viejos cuando nació, demasiado viejos para tener un bebé. Solo Dios podía hacer que eso sucediera.</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Otra cosa única sobre Juan es que él era primo de Jesús. Nacieron con seis meses de diferencia.</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3. Cuando creció, Juan vivía en el desierto. No hay mucha comida en el desierto. Juan tuvo que aprender a comer todo tipo de cosas inusuales. Encontró algunas abejas silvestres y pudo comer algo de miel del panal. También comía otra cosa rara: ¡Juan comía insectos! A veces, las personas de esa época comían saltamontes. En algunos lugares hoy en día, las personas todavía comen saltamontes.</a:t>
            </a:r>
            <a:endParaRPr>
              <a:solidFill>
                <a:schemeClr val="dk1"/>
              </a:solidFill>
              <a:latin typeface="Calibri"/>
              <a:ea typeface="Calibri"/>
              <a:cs typeface="Calibri"/>
              <a:sym typeface="Calibri"/>
            </a:endParaRPr>
          </a:p>
          <a:p>
            <a:pPr indent="0" lvl="0" marL="0" rtl="0" algn="l">
              <a:spcBef>
                <a:spcPts val="1200"/>
              </a:spcBef>
              <a:spcAft>
                <a:spcPts val="0"/>
              </a:spcAft>
              <a:buNone/>
            </a:pPr>
            <a:r>
              <a:rPr lang="en">
                <a:solidFill>
                  <a:schemeClr val="dk1"/>
                </a:solidFill>
                <a:latin typeface="Calibri"/>
                <a:ea typeface="Calibri"/>
                <a:cs typeface="Calibri"/>
                <a:sym typeface="Calibri"/>
              </a:rPr>
              <a:t>Juan también usaba ropa inusual. Llevaba pieles de animales en lugar de ropa común.</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4. Juan era un buen hombre. Obedecía a Dios y siempre trataba de hacer lo correcto. Dios le dio a Juan un trabajo especial. El trabajo de Juan era preparar a las personas para que escucharan a Jesús cuando comenzara a predicar. Este era un trabajo que Dios había planeado muchos, muchos años antes.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¿Qué crees que necesitaba hacer para preparar a la gente? Juan no construyó un edificio de iglesia ni repartió invitaciones para que llegasen a escuchar a Jesús predicar. Juan sabía que Jesús querría que las personas tuvieran corazones buenos. Entonces, Juan les enseñó a tener corazones blandos. Supongamos que una persona tiene un “corazón duro”; eso significa que su corazón nunca cambiará. Si tiene un “corazón blando”, dejará que Dios cambie su corazón al tipo de corazón que Él quiere que sea. Juan sabía que las personas necesitaban tener corazones blandos para estar listas para escuchar a Jesús predicar.</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5. Juan no predicaba en el templo ni en un edificio de iglesia. Juan bajaba al río Jordán y predicaba junto al agua. Pronto, multitudes de personas se reunían y escuchaban su mensaje.</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6. Cuando Juan hablaba de corazones blandos, había una palabra que solía decir mucho. Esa palabra era “ARREPENTIRSE”. Juan les dijo a todos que necesitaban arrepentirse.</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Arrepentirse significa sentirse muy mal por las cosas malas que has estado haciendo. Pero el arrepentimiento es más que decir que te sientes mal. </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Arrepentirse significa sentirse mal y dejar de hacer lo malo. Pero el arrepentimiento no solo significa sentirse mal y luego dejar de hacer lo malo.</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El arrepentimiento también significa sentirse mal, dejar de hacer lo malo, cambiar tu vida y comenzar a hacer cosas buenas en su lugar.</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Arrepentirse significa cambiar tanto tu corazón como tus acciones.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7. Muchas personas venían a escuchar a Juan predicar. Algunos querían cambiar sus corazones y acciones, y otros no. Algunos le preguntaban a Juan qué debían hacer.</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8. Juan les dijo a algunos que cambiar sus corazones significaba que debían dejar de ser egoístas. Debían arrepentirse y comenzar a compartir, como Dios quiere que lo hagan.</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Les dijo a los recaudadores de impuestos que tenían que dejar de engañar a la gente. Debían arrepentirse y comenzar a ser justos como Dios quiere que lo sean.</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9. Les dijo a los soldados que dejaran de culpar a las personas cuando las cosas no eran su culpa. Los soldados debían arrepentirse y dejar de quejarse de las personas.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10. Entonces, Juan les dijo a los oyentes que necesitaban ser bautizados en el río Jordán para mostrar que hablaban en serio. El bautismo significaba que se arrepentían de las cosas que estaban haciendo mal. Demostraba que sus corazones eran blandos y buenos.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Muchas personas fueron bautizadas cuando Juan predicaba. Por eso lo llaman “Juan el Bautista”.</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11. Todos los judíos sabían que algún día vendría un Mesías para salvar a su pueblo. Juan el Bautista era un gran predicador. ¿Era Juan el Bautista el Mesías?</a:t>
            </a:r>
            <a:endParaRPr>
              <a:solidFill>
                <a:schemeClr val="dk1"/>
              </a:solidFill>
              <a:latin typeface="Calibri"/>
              <a:ea typeface="Calibri"/>
              <a:cs typeface="Calibri"/>
              <a:sym typeface="Calibri"/>
            </a:endParaRPr>
          </a:p>
          <a:p>
            <a:pPr indent="0" lvl="0" marL="0" rtl="0" algn="l">
              <a:spcBef>
                <a:spcPts val="1200"/>
              </a:spcBef>
              <a:spcAft>
                <a:spcPts val="1200"/>
              </a:spcAft>
              <a:buNone/>
            </a:pPr>
            <a:r>
              <a:rPr lang="en">
                <a:solidFill>
                  <a:schemeClr val="dk1"/>
                </a:solidFill>
                <a:latin typeface="Calibri"/>
                <a:ea typeface="Calibri"/>
                <a:cs typeface="Calibri"/>
                <a:sym typeface="Calibri"/>
              </a:rPr>
              <a:t>¡No! Juan el Bautista solo estaba preparando a todos para escuchar al Mesías. JESÚS estaba por venir. JESÚS era el Mesías que salvaría a su pueblo.</a:t>
            </a:r>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2ddd27266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10. Entonces, Juan les dijo a los oyentes que necesitaban ser bautizados en el río Jordán para mostrar que hablaban en serio. El bautismo significaba que se arrepentían de las cosas que estaban haciendo mal. Demostraba que sus corazones eran blandos y buenos.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Muchas personas fueron bautizadas cuando Juan predicaba. Por eso lo llaman “Juan el Bautista”.</a:t>
            </a:r>
            <a:endParaRPr>
              <a:latin typeface="Calibri"/>
              <a:ea typeface="Calibri"/>
              <a:cs typeface="Calibri"/>
              <a:sym typeface="Calibri"/>
            </a:endParaRPr>
          </a:p>
        </p:txBody>
      </p:sp>
      <p:sp>
        <p:nvSpPr>
          <p:cNvPr id="272" name="Google Shape;272;g82ddd27266_1_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1f2ad923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11. Todos los judíos sabían que algún día vendría un Mesías para salvar a su pueblo. Juan el Bautista era un gran predicador. ¿Era Juan el Bautista el Mesías?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¡No! Juan el Bautista solo estaba preparando a todos para escuchar al Mesías. JESÚS estaba por venir. JESÚS era el Mesías que salvaría a su pueblo.</a:t>
            </a:r>
            <a:endParaRPr>
              <a:latin typeface="Calibri"/>
              <a:ea typeface="Calibri"/>
              <a:cs typeface="Calibri"/>
              <a:sym typeface="Calibri"/>
            </a:endParaRPr>
          </a:p>
        </p:txBody>
      </p:sp>
      <p:sp>
        <p:nvSpPr>
          <p:cNvPr id="280" name="Google Shape;280;g31f2ad9234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2ddd27266_0_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82ddd27266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f2ad9234b_0_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1f2ad9234b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9aa8d96ef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7" name="Google Shape;307;gf9aa8d96ef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08" name="Google Shape;308;gf9aa8d96ef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2ddd272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2. Desde que Juan era un bebé, sus padres sabían que sería muy especial. Solo el hecho de que naciera fue un milagro. Fue un milagro porque sus padres eran muy viejos cuando nació, demasiado viejos para tener un bebé. Solo Dios podía hacer que eso sucediera.</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Otra cosa única sobre Juan es que él era primo de Jesús. Nacieron con seis meses de diferencia.</a:t>
            </a:r>
            <a:endParaRPr>
              <a:latin typeface="Calibri"/>
              <a:ea typeface="Calibri"/>
              <a:cs typeface="Calibri"/>
              <a:sym typeface="Calibri"/>
            </a:endParaRPr>
          </a:p>
        </p:txBody>
      </p:sp>
      <p:sp>
        <p:nvSpPr>
          <p:cNvPr id="211" name="Google Shape;211;g82ddd27266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2ddd2726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3. Cuando creció, Juan vivía en el desierto. No hay mucha comida en el desierto. Juan tuvo que aprender a comer todo tipo de cosas inusuales. Encontró algunas abejas silvestres y pudo comer algo de miel del panal. También comía otra cosa rara: ¡Juan comía insectos! A veces, las personas de esa época comían saltamontes. En algunos lugares hoy en día, las personas todavía comen saltamontes.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Juan también usaba ropa inusual. Llevaba pieles de animales en lugar de ropa común.</a:t>
            </a:r>
            <a:endParaRPr>
              <a:latin typeface="Calibri"/>
              <a:ea typeface="Calibri"/>
              <a:cs typeface="Calibri"/>
              <a:sym typeface="Calibri"/>
            </a:endParaRPr>
          </a:p>
          <a:p>
            <a:pPr indent="0" lvl="0" marL="0" rtl="0" algn="l">
              <a:spcBef>
                <a:spcPts val="1200"/>
              </a:spcBef>
              <a:spcAft>
                <a:spcPts val="0"/>
              </a:spcAft>
              <a:buNone/>
            </a:pPr>
            <a:r>
              <a:t/>
            </a:r>
            <a:endParaRPr/>
          </a:p>
        </p:txBody>
      </p:sp>
      <p:sp>
        <p:nvSpPr>
          <p:cNvPr id="220" name="Google Shape;220;g82ddd27266_1_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1f2ad923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4. Juan era un buen hombre. Obedecía a Dios y siempre trataba de hacer lo correcto. Dios le dio a Juan un trabajo especial. El trabajo de Juan era preparar a las personas para que escucharan a Jesús cuando comenzara a predicar. Este era un trabajo que Dios había planeado muchos, muchos años antes.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¿Qué crees que necesitaba hacer para preparar a la gente? Juan no construyó un edificio de iglesia ni repartió invitaciones para que llegasen a escuchar a Jesús predicar. Juan sabía que Jesús querría que las personas tuvieran corazones buenos. Entonces, Juan les enseñó a tener corazones blandos. Supongamos que una persona tiene un “corazón duro”; eso significa que su corazón nunca cambiará. Si tiene un “corazón blando”, dejará que Dios cambie su corazón al tipo de corazón que Él quiere que sea. Juan sabía que las personas necesitaban tener corazones blandos para estar listas para escuchar a Jesús predicar.</a:t>
            </a:r>
            <a:endParaRPr>
              <a:latin typeface="Calibri"/>
              <a:ea typeface="Calibri"/>
              <a:cs typeface="Calibri"/>
              <a:sym typeface="Calibri"/>
            </a:endParaRPr>
          </a:p>
        </p:txBody>
      </p:sp>
      <p:sp>
        <p:nvSpPr>
          <p:cNvPr id="228" name="Google Shape;228;g31f2ad9234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2ddd2726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5. Juan no predicaba en el templo ni en un edificio de iglesia. Juan bajaba al río Jordán y predicaba junto al agua. Pronto, multitudes de personas se reunían y escuchaban su mensaje.</a:t>
            </a:r>
            <a:endParaRPr>
              <a:latin typeface="Calibri"/>
              <a:ea typeface="Calibri"/>
              <a:cs typeface="Calibri"/>
              <a:sym typeface="Calibri"/>
            </a:endParaRPr>
          </a:p>
        </p:txBody>
      </p:sp>
      <p:sp>
        <p:nvSpPr>
          <p:cNvPr id="235" name="Google Shape;235;g82ddd27266_1_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2ddd27266_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6. Cuando Juan hablaba de corazones blandos, había una palabra que solía decir mucho. Esa palabra era “ARREPENTIRSE”. Juan les dijo a todos que necesitaban arrepentirse.</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Arrepentirse significa sentirse muy mal por las cosas malas que has estado haciendo. Pero el arrepentimiento es más que decir que te sientes mal. </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Arrepentirse significa sentirse mal y dejar de hacer lo malo. Pero el arrepentimiento no solo significa sentirse mal y luego dejar de hacer lo malo.</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El arrepentimiento también significa sentirse mal, dejar de hacer lo malo, cambiar tu vida y comenzar a hacer cosas buenas en su lugar.</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Arrepentirse significa cambiar tanto tu corazón como tus acciones.</a:t>
            </a:r>
            <a:endParaRPr>
              <a:latin typeface="Calibri"/>
              <a:ea typeface="Calibri"/>
              <a:cs typeface="Calibri"/>
              <a:sym typeface="Calibri"/>
            </a:endParaRPr>
          </a:p>
        </p:txBody>
      </p:sp>
      <p:sp>
        <p:nvSpPr>
          <p:cNvPr id="243" name="Google Shape;243;g82ddd27266_7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2ddd27266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7. Muchas personas venían a escuchar a Juan predicar. Algunos querían cambiar sus corazones y acciones, y otros no. Algunos le preguntaban a Juan qué debían hacer.</a:t>
            </a:r>
            <a:endParaRPr>
              <a:latin typeface="Calibri"/>
              <a:ea typeface="Calibri"/>
              <a:cs typeface="Calibri"/>
              <a:sym typeface="Calibri"/>
            </a:endParaRPr>
          </a:p>
        </p:txBody>
      </p:sp>
      <p:sp>
        <p:nvSpPr>
          <p:cNvPr id="250" name="Google Shape;250;g82ddd27266_1_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2ddd27266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8. Juan les dijo a algunos que cambiar sus corazones significaba que debían dejar de ser egoístas. Debían arrepentirse y comenzar a compartir, como Dios quiere que lo hagan.</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Les dijo a los recaudadores de impuestos que tenían que dejar de engañar a la gente. Debían arrepentirse y comenzar a ser justos como Dios quiere que lo sean.</a:t>
            </a:r>
            <a:endParaRPr>
              <a:latin typeface="Calibri"/>
              <a:ea typeface="Calibri"/>
              <a:cs typeface="Calibri"/>
              <a:sym typeface="Calibri"/>
            </a:endParaRPr>
          </a:p>
        </p:txBody>
      </p:sp>
      <p:sp>
        <p:nvSpPr>
          <p:cNvPr id="258" name="Google Shape;258;g82ddd27266_1_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82ddd27266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9. Les dijo a los soldados que dejaran de culpar a las personas cuando las cosas no eran su culpa. Los soldados debían arrepentirse y dejar de quejarse de las personas.</a:t>
            </a:r>
            <a:endParaRPr>
              <a:latin typeface="Calibri"/>
              <a:ea typeface="Calibri"/>
              <a:cs typeface="Calibri"/>
              <a:sym typeface="Calibri"/>
            </a:endParaRPr>
          </a:p>
        </p:txBody>
      </p:sp>
      <p:sp>
        <p:nvSpPr>
          <p:cNvPr id="265" name="Google Shape;265;g82ddd27266_1_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6" name="Shape 56"/>
        <p:cNvGrpSpPr/>
        <p:nvPr/>
      </p:nvGrpSpPr>
      <p:grpSpPr>
        <a:xfrm>
          <a:off x="0" y="0"/>
          <a:ext cx="0" cy="0"/>
          <a:chOff x="0" y="0"/>
          <a:chExt cx="0" cy="0"/>
        </a:xfrm>
      </p:grpSpPr>
      <p:sp>
        <p:nvSpPr>
          <p:cNvPr id="57" name="Google Shape;57;p1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1600"/>
              </a:spcBef>
              <a:spcAft>
                <a:spcPts val="0"/>
              </a:spcAft>
              <a:buClr>
                <a:srgbClr val="888888"/>
              </a:buClr>
              <a:buSzPts val="2000"/>
              <a:buNone/>
              <a:defRPr sz="2000">
                <a:solidFill>
                  <a:srgbClr val="888888"/>
                </a:solidFill>
              </a:defRPr>
            </a:lvl2pPr>
            <a:lvl3pPr indent="-228600" lvl="2" marL="1371600" algn="l">
              <a:lnSpc>
                <a:spcPct val="90000"/>
              </a:lnSpc>
              <a:spcBef>
                <a:spcPts val="1600"/>
              </a:spcBef>
              <a:spcAft>
                <a:spcPts val="0"/>
              </a:spcAft>
              <a:buClr>
                <a:srgbClr val="888888"/>
              </a:buClr>
              <a:buSzPts val="1800"/>
              <a:buNone/>
              <a:defRPr sz="1800">
                <a:solidFill>
                  <a:srgbClr val="888888"/>
                </a:solidFill>
              </a:defRPr>
            </a:lvl3pPr>
            <a:lvl4pPr indent="-228600" lvl="3" marL="1828800" algn="l">
              <a:lnSpc>
                <a:spcPct val="90000"/>
              </a:lnSpc>
              <a:spcBef>
                <a:spcPts val="1600"/>
              </a:spcBef>
              <a:spcAft>
                <a:spcPts val="0"/>
              </a:spcAft>
              <a:buClr>
                <a:srgbClr val="888888"/>
              </a:buClr>
              <a:buSzPts val="1600"/>
              <a:buNone/>
              <a:defRPr sz="1600">
                <a:solidFill>
                  <a:srgbClr val="888888"/>
                </a:solidFill>
              </a:defRPr>
            </a:lvl4pPr>
            <a:lvl5pPr indent="-228600" lvl="4" marL="2286000" algn="l">
              <a:lnSpc>
                <a:spcPct val="90000"/>
              </a:lnSpc>
              <a:spcBef>
                <a:spcPts val="1600"/>
              </a:spcBef>
              <a:spcAft>
                <a:spcPts val="0"/>
              </a:spcAft>
              <a:buClr>
                <a:srgbClr val="888888"/>
              </a:buClr>
              <a:buSzPts val="1600"/>
              <a:buNone/>
              <a:defRPr sz="1600">
                <a:solidFill>
                  <a:srgbClr val="888888"/>
                </a:solidFill>
              </a:defRPr>
            </a:lvl5pPr>
            <a:lvl6pPr indent="-228600" lvl="5" marL="2743200" algn="l">
              <a:lnSpc>
                <a:spcPct val="90000"/>
              </a:lnSpc>
              <a:spcBef>
                <a:spcPts val="1600"/>
              </a:spcBef>
              <a:spcAft>
                <a:spcPts val="0"/>
              </a:spcAft>
              <a:buClr>
                <a:srgbClr val="888888"/>
              </a:buClr>
              <a:buSzPts val="1600"/>
              <a:buNone/>
              <a:defRPr sz="1600">
                <a:solidFill>
                  <a:srgbClr val="888888"/>
                </a:solidFill>
              </a:defRPr>
            </a:lvl6pPr>
            <a:lvl7pPr indent="-228600" lvl="6" marL="3200400" algn="l">
              <a:lnSpc>
                <a:spcPct val="90000"/>
              </a:lnSpc>
              <a:spcBef>
                <a:spcPts val="1600"/>
              </a:spcBef>
              <a:spcAft>
                <a:spcPts val="0"/>
              </a:spcAft>
              <a:buClr>
                <a:srgbClr val="888888"/>
              </a:buClr>
              <a:buSzPts val="1600"/>
              <a:buNone/>
              <a:defRPr sz="1600">
                <a:solidFill>
                  <a:srgbClr val="888888"/>
                </a:solidFill>
              </a:defRPr>
            </a:lvl7pPr>
            <a:lvl8pPr indent="-228600" lvl="7" marL="3657600" algn="l">
              <a:lnSpc>
                <a:spcPct val="90000"/>
              </a:lnSpc>
              <a:spcBef>
                <a:spcPts val="1600"/>
              </a:spcBef>
              <a:spcAft>
                <a:spcPts val="0"/>
              </a:spcAft>
              <a:buClr>
                <a:srgbClr val="888888"/>
              </a:buClr>
              <a:buSzPts val="1600"/>
              <a:buNone/>
              <a:defRPr sz="1600">
                <a:solidFill>
                  <a:srgbClr val="888888"/>
                </a:solidFill>
              </a:defRPr>
            </a:lvl8pPr>
            <a:lvl9pPr indent="-228600" lvl="8" marL="4114800" algn="l">
              <a:lnSpc>
                <a:spcPct val="90000"/>
              </a:lnSpc>
              <a:spcBef>
                <a:spcPts val="1600"/>
              </a:spcBef>
              <a:spcAft>
                <a:spcPts val="1600"/>
              </a:spcAft>
              <a:buClr>
                <a:srgbClr val="888888"/>
              </a:buClr>
              <a:buSzPts val="1600"/>
              <a:buNone/>
              <a:defRPr sz="1600">
                <a:solidFill>
                  <a:srgbClr val="888888"/>
                </a:solidFill>
              </a:defRPr>
            </a:lvl9pPr>
          </a:lstStyle>
          <a:p/>
        </p:txBody>
      </p:sp>
      <p:sp>
        <p:nvSpPr>
          <p:cNvPr id="59" name="Google Shape;59;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28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2800"/>
              <a:buNone/>
              <a:defRPr b="0" i="0" sz="4400" u="none" cap="none" strike="noStrike">
                <a:solidFill>
                  <a:schemeClr val="dk1"/>
                </a:solidFill>
                <a:latin typeface="Calibri"/>
                <a:ea typeface="Calibri"/>
                <a:cs typeface="Calibri"/>
                <a:sym typeface="Calibri"/>
              </a:defRPr>
            </a:lvl9pPr>
          </a:lstStyle>
          <a:p/>
        </p:txBody>
      </p:sp>
      <p:sp>
        <p:nvSpPr>
          <p:cNvPr id="64" name="Google Shape;64;p15"/>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5"/>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8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60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60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600"/>
              </a:spcBef>
              <a:spcAft>
                <a:spcPts val="160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66" name="Google Shape;66;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7" name="Google Shape;67;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0" name="Google Shape;90;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4" name="Shape 104"/>
        <p:cNvGrpSpPr/>
        <p:nvPr/>
      </p:nvGrpSpPr>
      <p:grpSpPr>
        <a:xfrm>
          <a:off x="0" y="0"/>
          <a:ext cx="0" cy="0"/>
          <a:chOff x="0" y="0"/>
          <a:chExt cx="0" cy="0"/>
        </a:xfrm>
      </p:grpSpPr>
      <p:sp>
        <p:nvSpPr>
          <p:cNvPr id="105" name="Google Shape;105;p2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2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2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8" name="Shape 118"/>
        <p:cNvGrpSpPr/>
        <p:nvPr/>
      </p:nvGrpSpPr>
      <p:grpSpPr>
        <a:xfrm>
          <a:off x="0" y="0"/>
          <a:ext cx="0" cy="0"/>
          <a:chOff x="0" y="0"/>
          <a:chExt cx="0" cy="0"/>
        </a:xfrm>
      </p:grpSpPr>
      <p:sp>
        <p:nvSpPr>
          <p:cNvPr id="119" name="Google Shape;119;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1" name="Google Shape;121;p2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5" name="Shape 125"/>
        <p:cNvGrpSpPr/>
        <p:nvPr/>
      </p:nvGrpSpPr>
      <p:grpSpPr>
        <a:xfrm>
          <a:off x="0" y="0"/>
          <a:ext cx="0" cy="0"/>
          <a:chOff x="0" y="0"/>
          <a:chExt cx="0" cy="0"/>
        </a:xfrm>
      </p:grpSpPr>
      <p:sp>
        <p:nvSpPr>
          <p:cNvPr id="126" name="Google Shape;126;p2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8" name="Google Shape;128;p2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9" name="Google Shape;129;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27"/>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7"/>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0" name="Shape 150"/>
        <p:cNvGrpSpPr/>
        <p:nvPr/>
      </p:nvGrpSpPr>
      <p:grpSpPr>
        <a:xfrm>
          <a:off x="0" y="0"/>
          <a:ext cx="0" cy="0"/>
          <a:chOff x="0" y="0"/>
          <a:chExt cx="0" cy="0"/>
        </a:xfrm>
      </p:grpSpPr>
      <p:sp>
        <p:nvSpPr>
          <p:cNvPr id="151" name="Google Shape;151;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3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4" name="Google Shape;164;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3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7" name="Google Shape;177;p3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3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9" name="Google Shape;179;p3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3" name="Shape 183"/>
        <p:cNvGrpSpPr/>
        <p:nvPr/>
      </p:nvGrpSpPr>
      <p:grpSpPr>
        <a:xfrm>
          <a:off x="0" y="0"/>
          <a:ext cx="0" cy="0"/>
          <a:chOff x="0" y="0"/>
          <a:chExt cx="0" cy="0"/>
        </a:xfrm>
      </p:grpSpPr>
      <p:sp>
        <p:nvSpPr>
          <p:cNvPr id="184" name="Google Shape;184;p3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4"/>
          <p:cNvSpPr/>
          <p:nvPr>
            <p:ph idx="2" type="pic"/>
          </p:nvPr>
        </p:nvSpPr>
        <p:spPr>
          <a:xfrm>
            <a:off x="3887391" y="987426"/>
            <a:ext cx="4629150" cy="4873625"/>
          </a:xfrm>
          <a:prstGeom prst="rect">
            <a:avLst/>
          </a:prstGeom>
          <a:noFill/>
          <a:ln>
            <a:noFill/>
          </a:ln>
        </p:spPr>
      </p:sp>
      <p:sp>
        <p:nvSpPr>
          <p:cNvPr id="186" name="Google Shape;186;p3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7" name="Google Shape;187;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0" name="Shape 190"/>
        <p:cNvGrpSpPr/>
        <p:nvPr/>
      </p:nvGrpSpPr>
      <p:grpSpPr>
        <a:xfrm>
          <a:off x="0" y="0"/>
          <a:ext cx="0" cy="0"/>
          <a:chOff x="0" y="0"/>
          <a:chExt cx="0" cy="0"/>
        </a:xfrm>
      </p:grpSpPr>
      <p:sp>
        <p:nvSpPr>
          <p:cNvPr id="191" name="Google Shape;191;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6" name="Shape 196"/>
        <p:cNvGrpSpPr/>
        <p:nvPr/>
      </p:nvGrpSpPr>
      <p:grpSpPr>
        <a:xfrm>
          <a:off x="0" y="0"/>
          <a:ext cx="0" cy="0"/>
          <a:chOff x="0" y="0"/>
          <a:chExt cx="0" cy="0"/>
        </a:xfrm>
      </p:grpSpPr>
      <p:sp>
        <p:nvSpPr>
          <p:cNvPr id="197" name="Google Shape;197;p3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theme" Target="../theme/theme2.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p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8" name="Google Shape;148;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9" name="Google Shape;149;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hyperlink" Target="https://www.unfoldingword.org/sweet-publishing/" TargetMode="External"/><Relationship Id="rId13" Type="http://schemas.openxmlformats.org/officeDocument/2006/relationships/hyperlink" Target="https://misionleccionesbiblicas.org/" TargetMode="External"/><Relationship Id="rId12" Type="http://schemas.openxmlformats.org/officeDocument/2006/relationships/hyperlink" Target="https://creativecommons.org/licenses/by-sa/4.0/deed.es" TargetMode="External"/><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5" Type="http://schemas.openxmlformats.org/officeDocument/2006/relationships/hyperlink" Target="http://www.missionbibleclass.org/" TargetMode="External"/><Relationship Id="rId6" Type="http://schemas.openxmlformats.org/officeDocument/2006/relationships/image" Target="../media/image13.png"/><Relationship Id="rId7" Type="http://schemas.openxmlformats.org/officeDocument/2006/relationships/hyperlink" Target="http://www.missionbibleclass.org" TargetMode="External"/><Relationship Id="rId8" Type="http://schemas.openxmlformats.org/officeDocument/2006/relationships/hyperlink" Target="http://sweetpublish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7"/>
          <p:cNvPicPr preferRelativeResize="0"/>
          <p:nvPr/>
        </p:nvPicPr>
        <p:blipFill rotWithShape="1">
          <a:blip r:embed="rId3">
            <a:alphaModFix/>
          </a:blip>
          <a:srcRect b="0" l="0" r="0" t="0"/>
          <a:stretch/>
        </p:blipFill>
        <p:spPr>
          <a:xfrm>
            <a:off x="0" y="0"/>
            <a:ext cx="9144000" cy="6858007"/>
          </a:xfrm>
          <a:prstGeom prst="rect">
            <a:avLst/>
          </a:prstGeom>
          <a:noFill/>
          <a:ln>
            <a:noFill/>
          </a:ln>
        </p:spPr>
      </p:pic>
      <p:sp>
        <p:nvSpPr>
          <p:cNvPr id="207" name="Google Shape;207;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FFF2CC"/>
                </a:solidFill>
                <a:latin typeface="Calibri"/>
                <a:ea typeface="Calibri"/>
                <a:cs typeface="Calibri"/>
                <a:sym typeface="Calibri"/>
              </a:rPr>
              <a:t>misionleccionesbiblicas.org   </a:t>
            </a:r>
            <a:endParaRPr sz="1000">
              <a:solidFill>
                <a:srgbClr val="FFF2CC"/>
              </a:solidFill>
              <a:latin typeface="Calibri"/>
              <a:ea typeface="Calibri"/>
              <a:cs typeface="Calibri"/>
              <a:sym typeface="Calibri"/>
            </a:endParaRPr>
          </a:p>
        </p:txBody>
      </p:sp>
      <p:sp>
        <p:nvSpPr>
          <p:cNvPr id="208" name="Google Shape;208;p37"/>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FFF2CC"/>
                </a:solidFill>
                <a:latin typeface="Calibri"/>
                <a:ea typeface="Calibri"/>
                <a:cs typeface="Calibri"/>
                <a:sym typeface="Calibri"/>
              </a:rPr>
              <a:t>‹#›</a:t>
            </a:fld>
            <a:endParaRPr b="0" i="0" sz="1100" u="none" cap="none" strike="noStrike">
              <a:solidFill>
                <a:srgbClr val="FFF2CC"/>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group of people in costumes&#10;&#10;Description automatically generated" id="275" name="Google Shape;275;p46"/>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276" name="Google Shape;276;p4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chemeClr val="lt2"/>
                </a:solidFill>
                <a:latin typeface="Calibri"/>
                <a:ea typeface="Calibri"/>
                <a:cs typeface="Calibri"/>
                <a:sym typeface="Calibri"/>
              </a:rPr>
              <a:t>misionleccionesbiblicas.org    Juan el Bautista prepara el camin</a:t>
            </a:r>
            <a:r>
              <a:rPr lang="en" sz="1000">
                <a:solidFill>
                  <a:schemeClr val="lt2"/>
                </a:solidFill>
                <a:latin typeface="Calibri"/>
                <a:ea typeface="Calibri"/>
                <a:cs typeface="Calibri"/>
                <a:sym typeface="Calibri"/>
              </a:rPr>
              <a:t>o</a:t>
            </a:r>
            <a:endParaRPr sz="1000">
              <a:solidFill>
                <a:schemeClr val="lt2"/>
              </a:solidFill>
              <a:latin typeface="Calibri"/>
              <a:ea typeface="Calibri"/>
              <a:cs typeface="Calibri"/>
              <a:sym typeface="Calibri"/>
            </a:endParaRPr>
          </a:p>
        </p:txBody>
      </p:sp>
      <p:sp>
        <p:nvSpPr>
          <p:cNvPr id="277" name="Google Shape;277;p46"/>
          <p:cNvSpPr txBox="1"/>
          <p:nvPr>
            <p:ph idx="12" type="sldNum"/>
          </p:nvPr>
        </p:nvSpPr>
        <p:spPr>
          <a:xfrm>
            <a:off x="8367372" y="6356350"/>
            <a:ext cx="41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chemeClr val="lt2"/>
                </a:solidFill>
                <a:latin typeface="Calibri"/>
                <a:ea typeface="Calibri"/>
                <a:cs typeface="Calibri"/>
                <a:sym typeface="Calibri"/>
              </a:rPr>
              <a:t>‹#›</a:t>
            </a:fld>
            <a:endParaRPr b="0" i="0" sz="1100" u="none" cap="none" strike="noStrike">
              <a:solidFill>
                <a:schemeClr val="lt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091"/>
        </a:solidFill>
      </p:bgPr>
    </p:bg>
    <p:spTree>
      <p:nvGrpSpPr>
        <p:cNvPr id="281" name="Shape 281"/>
        <p:cNvGrpSpPr/>
        <p:nvPr/>
      </p:nvGrpSpPr>
      <p:grpSpPr>
        <a:xfrm>
          <a:off x="0" y="0"/>
          <a:ext cx="0" cy="0"/>
          <a:chOff x="0" y="0"/>
          <a:chExt cx="0" cy="0"/>
        </a:xfrm>
      </p:grpSpPr>
      <p:pic>
        <p:nvPicPr>
          <p:cNvPr id="282" name="Google Shape;282;p47"/>
          <p:cNvPicPr preferRelativeResize="0"/>
          <p:nvPr/>
        </p:nvPicPr>
        <p:blipFill>
          <a:blip r:embed="rId3">
            <a:alphaModFix/>
          </a:blip>
          <a:stretch>
            <a:fillRect/>
          </a:stretch>
        </p:blipFill>
        <p:spPr>
          <a:xfrm>
            <a:off x="0" y="38100"/>
            <a:ext cx="9144000" cy="6858000"/>
          </a:xfrm>
          <a:prstGeom prst="rect">
            <a:avLst/>
          </a:prstGeom>
          <a:noFill/>
          <a:ln>
            <a:noFill/>
          </a:ln>
        </p:spPr>
      </p:pic>
      <p:sp>
        <p:nvSpPr>
          <p:cNvPr id="283" name="Google Shape;283;p4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Juan el Bautista prepara el camino</a:t>
            </a:r>
            <a:endParaRPr sz="1000">
              <a:latin typeface="Calibri"/>
              <a:ea typeface="Calibri"/>
              <a:cs typeface="Calibri"/>
              <a:sym typeface="Calibri"/>
            </a:endParaRPr>
          </a:p>
        </p:txBody>
      </p:sp>
      <p:sp>
        <p:nvSpPr>
          <p:cNvPr id="284" name="Google Shape;284;p4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8"/>
          <p:cNvSpPr txBox="1"/>
          <p:nvPr>
            <p:ph type="title"/>
          </p:nvPr>
        </p:nvSpPr>
        <p:spPr>
          <a:xfrm>
            <a:off x="512550" y="326625"/>
            <a:ext cx="3832500" cy="624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290" name="Google Shape;290;p48"/>
          <p:cNvSpPr txBox="1"/>
          <p:nvPr>
            <p:ph idx="2" type="body"/>
          </p:nvPr>
        </p:nvSpPr>
        <p:spPr>
          <a:xfrm>
            <a:off x="513225" y="1000600"/>
            <a:ext cx="3832500" cy="553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1100"/>
              <a:t>1. Cover: Juan el Bautista prepara el camino (Lucas 3:1-18)</a:t>
            </a:r>
            <a:endParaRPr sz="1100"/>
          </a:p>
          <a:p>
            <a:pPr indent="0" lvl="0" marL="0" rtl="0" algn="l">
              <a:lnSpc>
                <a:spcPct val="100000"/>
              </a:lnSpc>
              <a:spcBef>
                <a:spcPts val="1200"/>
              </a:spcBef>
              <a:spcAft>
                <a:spcPts val="0"/>
              </a:spcAft>
              <a:buClr>
                <a:srgbClr val="000000"/>
              </a:buClr>
              <a:buSzPts val="1100"/>
              <a:buFont typeface="Arial"/>
              <a:buNone/>
            </a:pPr>
            <a:r>
              <a:rPr lang="en" sz="1100"/>
              <a:t>2. Desde que Juan era un bebé, sus padres sabían que sería muy especial. Solo el hecho de que naciera fue un milagro. Fue un milagro porque sus padres eran muy viejos cuando nació, demasiado viejos para tener un bebé. Solo Dios podía hacer que eso sucediera.</a:t>
            </a:r>
            <a:endParaRPr sz="1100"/>
          </a:p>
          <a:p>
            <a:pPr indent="0" lvl="0" marL="0" rtl="0" algn="l">
              <a:lnSpc>
                <a:spcPct val="100000"/>
              </a:lnSpc>
              <a:spcBef>
                <a:spcPts val="1200"/>
              </a:spcBef>
              <a:spcAft>
                <a:spcPts val="0"/>
              </a:spcAft>
              <a:buClr>
                <a:srgbClr val="000000"/>
              </a:buClr>
              <a:buSzPts val="1100"/>
              <a:buFont typeface="Arial"/>
              <a:buNone/>
            </a:pPr>
            <a:r>
              <a:rPr lang="en" sz="1100"/>
              <a:t>Otra cosa única sobre Juan es que él era primo de Jesús. Nacieron con seis meses de diferencia.</a:t>
            </a:r>
            <a:endParaRPr sz="1100"/>
          </a:p>
          <a:p>
            <a:pPr indent="0" lvl="0" marL="0" rtl="0" algn="l">
              <a:lnSpc>
                <a:spcPct val="100000"/>
              </a:lnSpc>
              <a:spcBef>
                <a:spcPts val="1200"/>
              </a:spcBef>
              <a:spcAft>
                <a:spcPts val="0"/>
              </a:spcAft>
              <a:buClr>
                <a:srgbClr val="000000"/>
              </a:buClr>
              <a:buSzPts val="1100"/>
              <a:buFont typeface="Arial"/>
              <a:buNone/>
            </a:pPr>
            <a:r>
              <a:rPr lang="en" sz="1100"/>
              <a:t>3. Cuando creció, Juan vivía en el desierto. No hay mucha comida en el desierto. Juan tuvo que aprender a comer todo tipo de cosas inusuales. Encontró algunas abejas silvestres y pudo comer algo de miel del panal. También comía otra cosa rara: ¡Juan comía insectos! A veces, las personas de esa época comían saltamontes. En algunos lugares hoy en día, las personas todavía comen saltamontes.</a:t>
            </a:r>
            <a:endParaRPr sz="1100"/>
          </a:p>
          <a:p>
            <a:pPr indent="0" lvl="0" marL="0" rtl="0" algn="l">
              <a:lnSpc>
                <a:spcPct val="100000"/>
              </a:lnSpc>
              <a:spcBef>
                <a:spcPts val="1200"/>
              </a:spcBef>
              <a:spcAft>
                <a:spcPts val="1200"/>
              </a:spcAft>
              <a:buClr>
                <a:srgbClr val="000000"/>
              </a:buClr>
              <a:buSzPts val="1100"/>
              <a:buFont typeface="Arial"/>
              <a:buNone/>
            </a:pPr>
            <a:r>
              <a:rPr lang="en" sz="1100"/>
              <a:t>Juan también usaba ropa inusual. Llevaba pieles de animales en lugar de ropa común.</a:t>
            </a:r>
            <a:endParaRPr sz="1100"/>
          </a:p>
        </p:txBody>
      </p:sp>
      <p:sp>
        <p:nvSpPr>
          <p:cNvPr id="291" name="Google Shape;291;p48"/>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92" name="Google Shape;292;p48"/>
          <p:cNvSpPr/>
          <p:nvPr/>
        </p:nvSpPr>
        <p:spPr>
          <a:xfrm>
            <a:off x="4763000" y="1000600"/>
            <a:ext cx="3832500" cy="540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4. Juan era un buen hombre. Obedecía a Dios y siempre trataba de hacer lo correcto. Dios le dio a Juan un trabajo especial. El trabajo de Juan era preparar a las personas para que escucharan a Jesús cuando comenzara a predicar. Este era un trabajo que Dios había planeado muchos, muchos años antes.</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rPr lang="en" sz="1100">
                <a:solidFill>
                  <a:schemeClr val="dk1"/>
                </a:solidFill>
                <a:latin typeface="Calibri"/>
                <a:ea typeface="Calibri"/>
                <a:cs typeface="Calibri"/>
                <a:sym typeface="Calibri"/>
              </a:rPr>
              <a:t>¿Qué crees que necesitaba hacer para preparar a la gente? Juan no construyó un edificio de iglesia ni repartió invitaciones para que llegasen a escuchar a Jesús predicar. Juan sabía que Jesús querría que las personas tuvieran corazones buenos. Entonces, Juan les enseñó a tener corazones blandos. Supongamos que una persona tiene un “corazón duro”; eso significa que su corazón nunca cambiará. Si tiene un “corazón blando”, dejará que Dios cambie su corazón al tipo de corazón que Él quiere que sea. Juan sabía que las personas necesitaban tener corazones blandos para estar listas para escuchar a Jesús predicar.</a:t>
            </a:r>
            <a:endParaRPr sz="1100">
              <a:solidFill>
                <a:schemeClr val="dk1"/>
              </a:solidFill>
              <a:latin typeface="Calibri"/>
              <a:ea typeface="Calibri"/>
              <a:cs typeface="Calibri"/>
              <a:sym typeface="Calibri"/>
            </a:endParaRPr>
          </a:p>
          <a:p>
            <a:pPr indent="0" lvl="0" marL="0" rtl="0" algn="l">
              <a:spcBef>
                <a:spcPts val="1200"/>
              </a:spcBef>
              <a:spcAft>
                <a:spcPts val="1200"/>
              </a:spcAft>
              <a:buNone/>
            </a:pPr>
            <a:r>
              <a:rPr lang="en" sz="1100">
                <a:solidFill>
                  <a:schemeClr val="dk1"/>
                </a:solidFill>
                <a:latin typeface="Calibri"/>
                <a:ea typeface="Calibri"/>
                <a:cs typeface="Calibri"/>
                <a:sym typeface="Calibri"/>
              </a:rPr>
              <a:t>5. Juan no predicaba en el templo ni en un edificio de iglesia. Juan bajaba al río Jordán y predicaba junto al agua. Pronto, multitudes de personas se reunían y escuchaban su mensaje.</a:t>
            </a:r>
            <a:endParaRPr sz="1100">
              <a:solidFill>
                <a:schemeClr val="dk1"/>
              </a:solidFill>
              <a:latin typeface="Calibri"/>
              <a:ea typeface="Calibri"/>
              <a:cs typeface="Calibri"/>
              <a:sym typeface="Calibri"/>
            </a:endParaRPr>
          </a:p>
        </p:txBody>
      </p:sp>
      <p:sp>
        <p:nvSpPr>
          <p:cNvPr id="293" name="Google Shape;293;p4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rgbClr val="888888"/>
                </a:solidFill>
              </a:rPr>
              <a:t>misionleccionesbiblicas.org    Juan el Bautista prepara el camino</a:t>
            </a:r>
            <a:endParaRPr sz="1000">
              <a:solidFill>
                <a:srgbClr val="000000"/>
              </a:solidFill>
            </a:endParaRPr>
          </a:p>
        </p:txBody>
      </p:sp>
      <p:sp>
        <p:nvSpPr>
          <p:cNvPr id="294" name="Google Shape;294;p4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512550" y="326625"/>
            <a:ext cx="3832500" cy="624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a:t>
            </a:r>
            <a:r>
              <a:rPr lang="en"/>
              <a:t>2</a:t>
            </a:r>
            <a:endParaRPr b="1" i="0" sz="2000" u="none" cap="none" strike="noStrike">
              <a:solidFill>
                <a:schemeClr val="dk1"/>
              </a:solidFill>
              <a:latin typeface="Calibri"/>
              <a:ea typeface="Calibri"/>
              <a:cs typeface="Calibri"/>
              <a:sym typeface="Calibri"/>
            </a:endParaRPr>
          </a:p>
        </p:txBody>
      </p:sp>
      <p:sp>
        <p:nvSpPr>
          <p:cNvPr id="300" name="Google Shape;300;p49"/>
          <p:cNvSpPr txBox="1"/>
          <p:nvPr>
            <p:ph idx="2" type="body"/>
          </p:nvPr>
        </p:nvSpPr>
        <p:spPr>
          <a:xfrm>
            <a:off x="513225" y="1000600"/>
            <a:ext cx="3832500" cy="553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1100"/>
              <a:t>6. Cuando Juan hablaba de corazones blandos, había una palabra que solía decir mucho. Esa palabra era “ARREPENTIRSE”. Juan les dijo a todos que necesitaban arrepentirse.</a:t>
            </a:r>
            <a:endParaRPr sz="1100"/>
          </a:p>
          <a:p>
            <a:pPr indent="0" lvl="0" marL="0" rtl="0" algn="l">
              <a:lnSpc>
                <a:spcPct val="100000"/>
              </a:lnSpc>
              <a:spcBef>
                <a:spcPts val="1200"/>
              </a:spcBef>
              <a:spcAft>
                <a:spcPts val="0"/>
              </a:spcAft>
              <a:buClr>
                <a:srgbClr val="000000"/>
              </a:buClr>
              <a:buSzPts val="1100"/>
              <a:buFont typeface="Arial"/>
              <a:buNone/>
            </a:pPr>
            <a:r>
              <a:rPr lang="en" sz="1100"/>
              <a:t>Arrepentirse significa sentirse muy mal por las cosas malas que has estado haciendo. Pero el arrepentimiento es más que decir que te sientes mal. </a:t>
            </a:r>
            <a:endParaRPr sz="1100"/>
          </a:p>
          <a:p>
            <a:pPr indent="0" lvl="0" marL="0" rtl="0" algn="l">
              <a:lnSpc>
                <a:spcPct val="100000"/>
              </a:lnSpc>
              <a:spcBef>
                <a:spcPts val="1200"/>
              </a:spcBef>
              <a:spcAft>
                <a:spcPts val="0"/>
              </a:spcAft>
              <a:buClr>
                <a:srgbClr val="000000"/>
              </a:buClr>
              <a:buSzPts val="1100"/>
              <a:buFont typeface="Arial"/>
              <a:buNone/>
            </a:pPr>
            <a:r>
              <a:rPr lang="en" sz="1100"/>
              <a:t>Arrepentirse significa sentirse mal y dejar de hacer lo malo. Pero el arrepentimiento no solo significa sentirse mal y luego dejar de hacer lo malo.</a:t>
            </a:r>
            <a:endParaRPr sz="1100"/>
          </a:p>
          <a:p>
            <a:pPr indent="0" lvl="0" marL="0" rtl="0" algn="l">
              <a:lnSpc>
                <a:spcPct val="100000"/>
              </a:lnSpc>
              <a:spcBef>
                <a:spcPts val="1200"/>
              </a:spcBef>
              <a:spcAft>
                <a:spcPts val="0"/>
              </a:spcAft>
              <a:buClr>
                <a:srgbClr val="000000"/>
              </a:buClr>
              <a:buSzPts val="1100"/>
              <a:buFont typeface="Arial"/>
              <a:buNone/>
            </a:pPr>
            <a:r>
              <a:rPr lang="en" sz="1100"/>
              <a:t>El arrepentimiento también significa sentirse mal, dejar de hacer lo malo, cambiar tu vida y comenzar a hacer cosas buenas en su lugar.</a:t>
            </a:r>
            <a:endParaRPr sz="1100"/>
          </a:p>
          <a:p>
            <a:pPr indent="0" lvl="0" marL="0" rtl="0" algn="l">
              <a:lnSpc>
                <a:spcPct val="100000"/>
              </a:lnSpc>
              <a:spcBef>
                <a:spcPts val="1200"/>
              </a:spcBef>
              <a:spcAft>
                <a:spcPts val="0"/>
              </a:spcAft>
              <a:buClr>
                <a:srgbClr val="000000"/>
              </a:buClr>
              <a:buSzPts val="1100"/>
              <a:buFont typeface="Arial"/>
              <a:buNone/>
            </a:pPr>
            <a:r>
              <a:rPr lang="en" sz="1100"/>
              <a:t>Arrepentirse significa cambiar tanto tu corazón como tus acciones.</a:t>
            </a:r>
            <a:endParaRPr sz="1100"/>
          </a:p>
          <a:p>
            <a:pPr indent="0" lvl="0" marL="0" rtl="0" algn="l">
              <a:lnSpc>
                <a:spcPct val="100000"/>
              </a:lnSpc>
              <a:spcBef>
                <a:spcPts val="1200"/>
              </a:spcBef>
              <a:spcAft>
                <a:spcPts val="0"/>
              </a:spcAft>
              <a:buClr>
                <a:srgbClr val="000000"/>
              </a:buClr>
              <a:buSzPts val="1100"/>
              <a:buFont typeface="Arial"/>
              <a:buNone/>
            </a:pPr>
            <a:r>
              <a:rPr lang="en" sz="1100"/>
              <a:t>7. Muchas personas venían a escuchar a Juan predicar. Algunos querían cambiar sus corazones y acciones, y otros no. Algunos le preguntaban a Juan qué debían hacer.</a:t>
            </a:r>
            <a:endParaRPr sz="1100"/>
          </a:p>
          <a:p>
            <a:pPr indent="0" lvl="0" marL="0" rtl="0" algn="l">
              <a:lnSpc>
                <a:spcPct val="100000"/>
              </a:lnSpc>
              <a:spcBef>
                <a:spcPts val="1200"/>
              </a:spcBef>
              <a:spcAft>
                <a:spcPts val="0"/>
              </a:spcAft>
              <a:buClr>
                <a:srgbClr val="000000"/>
              </a:buClr>
              <a:buSzPts val="1100"/>
              <a:buFont typeface="Arial"/>
              <a:buNone/>
            </a:pPr>
            <a:r>
              <a:rPr lang="en" sz="1100"/>
              <a:t>8. Juan les dijo a algunos que cambiar sus corazones significaba que debían dejar de ser egoístas. Debían arrepentirse y comenzar a compartir, como Dios quiere que lo hagan.</a:t>
            </a:r>
            <a:endParaRPr sz="1100"/>
          </a:p>
          <a:p>
            <a:pPr indent="0" lvl="0" marL="0" rtl="0" algn="l">
              <a:lnSpc>
                <a:spcPct val="100000"/>
              </a:lnSpc>
              <a:spcBef>
                <a:spcPts val="1200"/>
              </a:spcBef>
              <a:spcAft>
                <a:spcPts val="1200"/>
              </a:spcAft>
              <a:buClr>
                <a:srgbClr val="000000"/>
              </a:buClr>
              <a:buSzPts val="1100"/>
              <a:buFont typeface="Arial"/>
              <a:buNone/>
            </a:pPr>
            <a:r>
              <a:rPr lang="en" sz="1100"/>
              <a:t>Les dijo a los recaudadores de impuestos que tenían que dejar de engañar a la gente. Debían arrepentirse y comenzar a ser justos como Dios quiere que lo sean.</a:t>
            </a:r>
            <a:endParaRPr sz="1100"/>
          </a:p>
        </p:txBody>
      </p:sp>
      <p:sp>
        <p:nvSpPr>
          <p:cNvPr id="301" name="Google Shape;301;p49"/>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302" name="Google Shape;302;p49"/>
          <p:cNvSpPr/>
          <p:nvPr/>
        </p:nvSpPr>
        <p:spPr>
          <a:xfrm>
            <a:off x="4763000" y="1000600"/>
            <a:ext cx="3832500" cy="540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9. Les dijo a los soldados que dejaran de culpar a las personas cuando las cosas no eran su culpa. Los soldados debían arrepentirse y dejar de quejarse de las personas.</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rPr lang="en" sz="1100">
                <a:solidFill>
                  <a:schemeClr val="dk1"/>
                </a:solidFill>
                <a:latin typeface="Calibri"/>
                <a:ea typeface="Calibri"/>
                <a:cs typeface="Calibri"/>
                <a:sym typeface="Calibri"/>
              </a:rPr>
              <a:t>10. Entonces, Juan les dijo a los oyentes que necesitaban ser bautizados en el río Jordán para mostrar que hablaban en serio. El bautismo significaba que se arrepentían de las cosas que estaban haciendo mal. Demostraba que sus corazones eran blandos y buenos.</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rPr lang="en" sz="1100">
                <a:solidFill>
                  <a:schemeClr val="dk1"/>
                </a:solidFill>
                <a:latin typeface="Calibri"/>
                <a:ea typeface="Calibri"/>
                <a:cs typeface="Calibri"/>
                <a:sym typeface="Calibri"/>
              </a:rPr>
              <a:t>Muchas personas fueron bautizadas cuando Juan predicaba. Por eso lo llaman “Juan el Bautista”.</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rPr lang="en" sz="1100">
                <a:solidFill>
                  <a:schemeClr val="dk1"/>
                </a:solidFill>
                <a:latin typeface="Calibri"/>
                <a:ea typeface="Calibri"/>
                <a:cs typeface="Calibri"/>
                <a:sym typeface="Calibri"/>
              </a:rPr>
              <a:t>11. Todos los judíos sabían que algún día vendría un Mesías para salvar a su pueblo. Juan el Bautista era un gran predicador. ¿Era Juan el Bautista el Mesías?</a:t>
            </a:r>
            <a:endParaRPr sz="1100">
              <a:solidFill>
                <a:schemeClr val="dk1"/>
              </a:solidFill>
              <a:latin typeface="Calibri"/>
              <a:ea typeface="Calibri"/>
              <a:cs typeface="Calibri"/>
              <a:sym typeface="Calibri"/>
            </a:endParaRPr>
          </a:p>
          <a:p>
            <a:pPr indent="0" lvl="0" marL="0" rtl="0" algn="l">
              <a:spcBef>
                <a:spcPts val="1200"/>
              </a:spcBef>
              <a:spcAft>
                <a:spcPts val="1200"/>
              </a:spcAft>
              <a:buNone/>
            </a:pPr>
            <a:r>
              <a:rPr lang="en" sz="1100">
                <a:solidFill>
                  <a:schemeClr val="dk1"/>
                </a:solidFill>
                <a:latin typeface="Calibri"/>
                <a:ea typeface="Calibri"/>
                <a:cs typeface="Calibri"/>
                <a:sym typeface="Calibri"/>
              </a:rPr>
              <a:t>¡No! Juan el Bautista solo estaba preparando a todos para escuchar al Mesías. JESÚS estaba por venir. JESÚS era el Mesías que salvaría a su pueblo.</a:t>
            </a:r>
            <a:endParaRPr sz="1100">
              <a:solidFill>
                <a:schemeClr val="dk1"/>
              </a:solidFill>
              <a:latin typeface="Calibri"/>
              <a:ea typeface="Calibri"/>
              <a:cs typeface="Calibri"/>
              <a:sym typeface="Calibri"/>
            </a:endParaRPr>
          </a:p>
        </p:txBody>
      </p:sp>
      <p:sp>
        <p:nvSpPr>
          <p:cNvPr id="303" name="Google Shape;303;p4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rgbClr val="888888"/>
                </a:solidFill>
              </a:rPr>
              <a:t>misionleccionesbiblicas.org    Juan el Bautista prepara el camino</a:t>
            </a:r>
            <a:endParaRPr sz="1000">
              <a:solidFill>
                <a:srgbClr val="000000"/>
              </a:solidFill>
            </a:endParaRPr>
          </a:p>
        </p:txBody>
      </p:sp>
      <p:sp>
        <p:nvSpPr>
          <p:cNvPr id="304" name="Google Shape;304;p4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 sz="1300" u="sng">
                <a:solidFill>
                  <a:schemeClr val="hlink"/>
                </a:solidFill>
                <a:latin typeface="Calibri"/>
                <a:ea typeface="Calibri"/>
                <a:cs typeface="Calibri"/>
                <a:sym typeface="Calibri"/>
                <a:hlinkClick r:id="rId3"/>
              </a:rPr>
              <a:t>misionleccionesbiblicas.org</a:t>
            </a:r>
            <a:r>
              <a:rPr lang="en"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 sz="1300" u="sng" cap="none" strike="noStrike">
                <a:solidFill>
                  <a:schemeClr val="hlink"/>
                </a:solidFill>
                <a:latin typeface="Calibri"/>
                <a:ea typeface="Calibri"/>
                <a:cs typeface="Calibri"/>
                <a:sym typeface="Calibri"/>
                <a:hlinkClick r:id="rId4"/>
              </a:rPr>
              <a:t>w</a:t>
            </a:r>
            <a:r>
              <a:rPr i="0" lang="en" sz="1300" u="sng" cap="none" strike="noStrike">
                <a:solidFill>
                  <a:schemeClr val="hlink"/>
                </a:solidFill>
                <a:latin typeface="Calibri"/>
                <a:ea typeface="Calibri"/>
                <a:cs typeface="Calibri"/>
                <a:sym typeface="Calibri"/>
                <a:hlinkClick r:id="rId5"/>
              </a:rPr>
              <a:t>ww.missionbibleclass.org</a:t>
            </a:r>
            <a:r>
              <a:rPr i="0" lang="en" sz="1300" u="none" cap="none" strike="noStrike">
                <a:solidFill>
                  <a:schemeClr val="dk1"/>
                </a:solidFill>
                <a:latin typeface="Calibri"/>
                <a:ea typeface="Calibri"/>
                <a:cs typeface="Calibri"/>
                <a:sym typeface="Calibri"/>
              </a:rPr>
              <a:t> (</a:t>
            </a:r>
            <a:r>
              <a:rPr lang="en"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sp>
        <p:nvSpPr>
          <p:cNvPr id="311" name="Google Shape;311;p5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misionleccionesbiblicas.org</a:t>
            </a:r>
            <a:r>
              <a:rPr i="0" lang="en" sz="1000" cap="none" strike="noStrike">
                <a:latin typeface="Calibri"/>
                <a:ea typeface="Calibri"/>
                <a:cs typeface="Calibri"/>
                <a:sym typeface="Calibri"/>
              </a:rPr>
              <a:t>    </a:t>
            </a:r>
            <a:r>
              <a:rPr lang="en" sz="1000"/>
              <a:t>Juan el Bautista prepara el camino</a:t>
            </a:r>
            <a:endParaRPr sz="1000">
              <a:latin typeface="Calibri"/>
              <a:ea typeface="Calibri"/>
              <a:cs typeface="Calibri"/>
              <a:sym typeface="Calibri"/>
            </a:endParaRPr>
          </a:p>
        </p:txBody>
      </p:sp>
      <p:sp>
        <p:nvSpPr>
          <p:cNvPr id="312" name="Google Shape;312;p5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pic>
        <p:nvPicPr>
          <p:cNvPr id="313" name="Google Shape;313;p50"/>
          <p:cNvPicPr preferRelativeResize="0"/>
          <p:nvPr/>
        </p:nvPicPr>
        <p:blipFill>
          <a:blip r:embed="rId6">
            <a:alphaModFix/>
          </a:blip>
          <a:stretch>
            <a:fillRect/>
          </a:stretch>
        </p:blipFill>
        <p:spPr>
          <a:xfrm>
            <a:off x="628650" y="4414725"/>
            <a:ext cx="2743650" cy="1101925"/>
          </a:xfrm>
          <a:prstGeom prst="rect">
            <a:avLst/>
          </a:prstGeom>
          <a:noFill/>
          <a:ln>
            <a:noFill/>
          </a:ln>
        </p:spPr>
      </p:pic>
      <p:sp>
        <p:nvSpPr>
          <p:cNvPr id="314" name="Google Shape;314;p50"/>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a:t>
            </a:r>
            <a:r>
              <a:rPr b="1" lang="en" sz="1600"/>
              <a:t>: </a:t>
            </a:r>
            <a:r>
              <a:rPr lang="en" sz="1600"/>
              <a:t>Esta ayuda visual fue construida por Mary Nelson </a:t>
            </a:r>
            <a:r>
              <a:rPr lang="en" sz="1600" u="sng">
                <a:solidFill>
                  <a:schemeClr val="hlink"/>
                </a:solidFill>
                <a:hlinkClick r:id="rId7"/>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p>
          <a:p>
            <a:pPr indent="-320040" lvl="0" marL="457200" rtl="0" algn="l">
              <a:lnSpc>
                <a:spcPct val="100000"/>
              </a:lnSpc>
              <a:spcBef>
                <a:spcPts val="0"/>
              </a:spcBef>
              <a:spcAft>
                <a:spcPts val="0"/>
              </a:spcAft>
              <a:buSzPct val="100000"/>
              <a:buChar char="●"/>
            </a:pPr>
            <a:r>
              <a:rPr lang="en" sz="1600"/>
              <a:t>Texto y diapositivas de Mary Nelson</a:t>
            </a:r>
            <a:endParaRPr sz="1600"/>
          </a:p>
          <a:p>
            <a:pPr indent="-308610" lvl="0" marL="457200" rtl="0" algn="l">
              <a:lnSpc>
                <a:spcPct val="100000"/>
              </a:lnSpc>
              <a:spcBef>
                <a:spcPts val="0"/>
              </a:spcBef>
              <a:spcAft>
                <a:spcPts val="0"/>
              </a:spcAft>
              <a:buSzPct val="87500"/>
              <a:buChar char="●"/>
            </a:pPr>
            <a:r>
              <a:rPr lang="en" sz="1600"/>
              <a:t>Ilustraciones de Sweet Publishing </a:t>
            </a:r>
            <a:r>
              <a:rPr lang="en" sz="1600" u="sng">
                <a:solidFill>
                  <a:schemeClr val="hlink"/>
                </a:solidFill>
                <a:hlinkClick r:id="rId8"/>
              </a:rPr>
              <a:t>http://sweetpublishing.com/</a:t>
            </a:r>
            <a:r>
              <a:rPr lang="en" sz="1600"/>
              <a:t> </a:t>
            </a:r>
            <a:br>
              <a:rPr lang="en" sz="1600"/>
            </a:br>
            <a:r>
              <a:rPr lang="en" sz="1600"/>
              <a:t>Acceso a través de </a:t>
            </a:r>
            <a:r>
              <a:rPr lang="en" sz="1600" u="sng">
                <a:solidFill>
                  <a:schemeClr val="hlink"/>
                </a:solidFill>
                <a:hlinkClick r:id="rId9"/>
              </a:rPr>
              <a:t>www.freebibleimages.org</a:t>
            </a:r>
            <a:r>
              <a:rPr lang="en" sz="1600"/>
              <a:t>  y </a:t>
            </a:r>
            <a:r>
              <a:rPr lang="en" sz="1600" u="sng">
                <a:solidFill>
                  <a:schemeClr val="hlink"/>
                </a:solidFill>
                <a:hlinkClick r:id="rId10"/>
              </a:rPr>
              <a:t>https://www.unfoldingword.org/sweet-publishing/</a:t>
            </a:r>
            <a:r>
              <a:rPr lang="en" sz="1600"/>
              <a:t> </a:t>
            </a:r>
            <a:endParaRPr sz="1600"/>
          </a:p>
          <a:p>
            <a:pPr indent="-308610" lvl="0" marL="457200" rtl="0" algn="l">
              <a:lnSpc>
                <a:spcPct val="100000"/>
              </a:lnSpc>
              <a:spcBef>
                <a:spcPts val="0"/>
              </a:spcBef>
              <a:spcAft>
                <a:spcPts val="0"/>
              </a:spcAft>
              <a:buSzPct val="87500"/>
              <a:buChar char="●"/>
            </a:pPr>
            <a:r>
              <a:rPr lang="en" sz="1600">
                <a:solidFill>
                  <a:srgbClr val="000000"/>
                </a:solidFill>
              </a:rPr>
              <a:t>Aviso de alteración: Texto añadido a la portada y a la diapositiva 6. </a:t>
            </a:r>
            <a:r>
              <a:rPr lang="en" sz="1600">
                <a:solidFill>
                  <a:srgbClr val="000000"/>
                </a:solidFill>
              </a:rPr>
              <a:t> </a:t>
            </a:r>
            <a:endParaRPr sz="1600">
              <a:solidFill>
                <a:srgbClr val="000000"/>
              </a:solidFill>
            </a:endParaRPr>
          </a:p>
        </p:txBody>
      </p:sp>
      <p:pic>
        <p:nvPicPr>
          <p:cNvPr id="315" name="Google Shape;315;p50"/>
          <p:cNvPicPr preferRelativeResize="0"/>
          <p:nvPr/>
        </p:nvPicPr>
        <p:blipFill rotWithShape="1">
          <a:blip r:embed="rId11">
            <a:alphaModFix/>
          </a:blip>
          <a:srcRect b="0" l="0" r="0" t="0"/>
          <a:stretch/>
        </p:blipFill>
        <p:spPr>
          <a:xfrm>
            <a:off x="705125" y="623925"/>
            <a:ext cx="2400300" cy="839808"/>
          </a:xfrm>
          <a:prstGeom prst="rect">
            <a:avLst/>
          </a:prstGeom>
          <a:noFill/>
          <a:ln>
            <a:noFill/>
          </a:ln>
        </p:spPr>
      </p:pic>
      <p:sp>
        <p:nvSpPr>
          <p:cNvPr id="316" name="Google Shape;316;p50"/>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 sz="1600">
                <a:latin typeface="Calibri"/>
                <a:ea typeface="Calibri"/>
                <a:cs typeface="Calibri"/>
                <a:sym typeface="Calibri"/>
              </a:rPr>
              <a:t>Atribución/Reconocimiento-CompartirIgual 4.0 Internacional Deed, CC BY-SA 4.0</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 u="sng">
                <a:solidFill>
                  <a:schemeClr val="hlink"/>
                </a:solidFill>
                <a:latin typeface="Calibri"/>
                <a:ea typeface="Calibri"/>
                <a:cs typeface="Calibri"/>
                <a:sym typeface="Calibri"/>
                <a:hlinkClick r:id="rId12"/>
              </a:rPr>
              <a:t>https://creativecommons.org/licenses/by-sa/4.0/deed.es</a:t>
            </a:r>
            <a:r>
              <a:rPr lang="en">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317" name="Google Shape;317;p50"/>
          <p:cNvSpPr txBox="1"/>
          <p:nvPr/>
        </p:nvSpPr>
        <p:spPr>
          <a:xfrm>
            <a:off x="3916625" y="875225"/>
            <a:ext cx="4467600" cy="3372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 sz="1100">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lang="en" sz="1100" u="sng">
                <a:solidFill>
                  <a:schemeClr val="hlink"/>
                </a:solidFill>
                <a:latin typeface="Calibri"/>
                <a:ea typeface="Calibri"/>
                <a:cs typeface="Calibri"/>
                <a:sym typeface="Calibri"/>
                <a:hlinkClick r:id="rId13"/>
              </a:rPr>
              <a:t>misionleccionesbiblicas.org</a:t>
            </a:r>
            <a:r>
              <a:rPr b="1" lang="en"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4" name="Google Shape;214;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1600"/>
              </a:spcAft>
              <a:buClr>
                <a:schemeClr val="dk1"/>
              </a:buClr>
              <a:buSzPts val="2800"/>
              <a:buNone/>
            </a:pPr>
            <a:r>
              <a:t/>
            </a:r>
            <a:endParaRPr/>
          </a:p>
        </p:txBody>
      </p:sp>
      <p:pic>
        <p:nvPicPr>
          <p:cNvPr descr="A picture containing person, man, text, turban&#10;&#10;Description automatically generated" id="215" name="Google Shape;215;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6" name="Google Shape;216;p38"/>
          <p:cNvSpPr txBox="1"/>
          <p:nvPr>
            <p:ph idx="11" type="ftr"/>
          </p:nvPr>
        </p:nvSpPr>
        <p:spPr>
          <a:xfrm>
            <a:off x="3124200" y="6356350"/>
            <a:ext cx="5243186" cy="365125"/>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Juan el Bautista prepara el camino</a:t>
            </a:r>
            <a:endParaRPr sz="1000">
              <a:latin typeface="Calibri"/>
              <a:ea typeface="Calibri"/>
              <a:cs typeface="Calibri"/>
              <a:sym typeface="Calibri"/>
            </a:endParaRPr>
          </a:p>
        </p:txBody>
      </p:sp>
      <p:sp>
        <p:nvSpPr>
          <p:cNvPr id="217" name="Google Shape;217;p38"/>
          <p:cNvSpPr txBox="1"/>
          <p:nvPr>
            <p:ph idx="12" type="sldNum"/>
          </p:nvPr>
        </p:nvSpPr>
        <p:spPr>
          <a:xfrm>
            <a:off x="8367386" y="6356350"/>
            <a:ext cx="31941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person posing for the camera&#10;&#10;Description automatically generated" id="223" name="Google Shape;223;p39"/>
          <p:cNvPicPr preferRelativeResize="0"/>
          <p:nvPr>
            <p:ph idx="1" type="body"/>
          </p:nvPr>
        </p:nvPicPr>
        <p:blipFill rotWithShape="1">
          <a:blip r:embed="rId3">
            <a:alphaModFix/>
          </a:blip>
          <a:srcRect b="0" l="0" r="0" t="0"/>
          <a:stretch/>
        </p:blipFill>
        <p:spPr>
          <a:xfrm>
            <a:off x="-7155" y="-28034"/>
            <a:ext cx="9181500" cy="6885900"/>
          </a:xfrm>
          <a:prstGeom prst="rect">
            <a:avLst/>
          </a:prstGeom>
          <a:noFill/>
          <a:ln>
            <a:noFill/>
          </a:ln>
        </p:spPr>
      </p:pic>
      <p:sp>
        <p:nvSpPr>
          <p:cNvPr id="224" name="Google Shape;224;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lt1"/>
                </a:solidFill>
                <a:latin typeface="Calibri"/>
                <a:ea typeface="Calibri"/>
                <a:cs typeface="Calibri"/>
                <a:sym typeface="Calibri"/>
              </a:rPr>
              <a:t>misionleccionesbiblicas.org    Juan el Bautista prepara el camino</a:t>
            </a:r>
            <a:endParaRPr sz="1000">
              <a:solidFill>
                <a:schemeClr val="lt1"/>
              </a:solidFill>
              <a:latin typeface="Calibri"/>
              <a:ea typeface="Calibri"/>
              <a:cs typeface="Calibri"/>
              <a:sym typeface="Calibri"/>
            </a:endParaRPr>
          </a:p>
        </p:txBody>
      </p:sp>
      <p:sp>
        <p:nvSpPr>
          <p:cNvPr id="225" name="Google Shape;225;p39"/>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chemeClr val="lt1"/>
                </a:solidFill>
                <a:latin typeface="Calibri"/>
                <a:ea typeface="Calibri"/>
                <a:cs typeface="Calibri"/>
                <a:sym typeface="Calibri"/>
              </a:rPr>
              <a:t>‹#›</a:t>
            </a:fld>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091"/>
        </a:solidFill>
      </p:bgPr>
    </p:bg>
    <p:spTree>
      <p:nvGrpSpPr>
        <p:cNvPr id="229" name="Shape 229"/>
        <p:cNvGrpSpPr/>
        <p:nvPr/>
      </p:nvGrpSpPr>
      <p:grpSpPr>
        <a:xfrm>
          <a:off x="0" y="0"/>
          <a:ext cx="0" cy="0"/>
          <a:chOff x="0" y="0"/>
          <a:chExt cx="0" cy="0"/>
        </a:xfrm>
      </p:grpSpPr>
      <p:pic>
        <p:nvPicPr>
          <p:cNvPr id="230" name="Google Shape;230;p40"/>
          <p:cNvPicPr preferRelativeResize="0"/>
          <p:nvPr/>
        </p:nvPicPr>
        <p:blipFill>
          <a:blip r:embed="rId3">
            <a:alphaModFix/>
          </a:blip>
          <a:stretch>
            <a:fillRect/>
          </a:stretch>
        </p:blipFill>
        <p:spPr>
          <a:xfrm>
            <a:off x="152400" y="152400"/>
            <a:ext cx="8991600" cy="6743707"/>
          </a:xfrm>
          <a:prstGeom prst="rect">
            <a:avLst/>
          </a:prstGeom>
          <a:noFill/>
          <a:ln>
            <a:noFill/>
          </a:ln>
        </p:spPr>
      </p:pic>
      <p:sp>
        <p:nvSpPr>
          <p:cNvPr id="231" name="Google Shape;231;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Juan el Bautista prepara el camino</a:t>
            </a:r>
            <a:endParaRPr sz="1000">
              <a:latin typeface="Calibri"/>
              <a:ea typeface="Calibri"/>
              <a:cs typeface="Calibri"/>
              <a:sym typeface="Calibri"/>
            </a:endParaRPr>
          </a:p>
        </p:txBody>
      </p:sp>
      <p:sp>
        <p:nvSpPr>
          <p:cNvPr id="232" name="Google Shape;232;p40"/>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picture containing yellow, table, man, water&#10;&#10;Description automatically generated" id="238" name="Google Shape;238;p41"/>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239" name="Google Shape;239;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Juan el Bautista prepara el camino</a:t>
            </a:r>
            <a:endParaRPr sz="1000">
              <a:latin typeface="Calibri"/>
              <a:ea typeface="Calibri"/>
              <a:cs typeface="Calibri"/>
              <a:sym typeface="Calibri"/>
            </a:endParaRPr>
          </a:p>
        </p:txBody>
      </p:sp>
      <p:sp>
        <p:nvSpPr>
          <p:cNvPr id="240" name="Google Shape;240;p41"/>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42"/>
          <p:cNvPicPr preferRelativeResize="0"/>
          <p:nvPr/>
        </p:nvPicPr>
        <p:blipFill rotWithShape="1">
          <a:blip r:embed="rId3">
            <a:alphaModFix/>
          </a:blip>
          <a:srcRect b="0" l="0" r="0" t="0"/>
          <a:stretch/>
        </p:blipFill>
        <p:spPr>
          <a:xfrm>
            <a:off x="66325" y="0"/>
            <a:ext cx="9144000" cy="6858007"/>
          </a:xfrm>
          <a:prstGeom prst="rect">
            <a:avLst/>
          </a:prstGeom>
          <a:noFill/>
          <a:ln>
            <a:noFill/>
          </a:ln>
        </p:spPr>
      </p:pic>
      <p:sp>
        <p:nvSpPr>
          <p:cNvPr id="246" name="Google Shape;246;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chemeClr val="dk1"/>
                </a:solidFill>
              </a:rPr>
              <a:t>misionleccionesbiblicas.org    Juan el Bautista prepara el camino</a:t>
            </a:r>
            <a:endParaRPr sz="1000">
              <a:solidFill>
                <a:schemeClr val="dk1"/>
              </a:solidFill>
            </a:endParaRPr>
          </a:p>
        </p:txBody>
      </p:sp>
      <p:sp>
        <p:nvSpPr>
          <p:cNvPr id="247" name="Google Shape;247;p42"/>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group of people wearing costumes&#10;&#10;Description automatically generated" id="253" name="Google Shape;253;p43"/>
          <p:cNvPicPr preferRelativeResize="0"/>
          <p:nvPr>
            <p:ph idx="1" type="body"/>
          </p:nvPr>
        </p:nvPicPr>
        <p:blipFill rotWithShape="1">
          <a:blip r:embed="rId3">
            <a:alphaModFix/>
          </a:blip>
          <a:srcRect b="0" l="0" r="0" t="0"/>
          <a:stretch/>
        </p:blipFill>
        <p:spPr>
          <a:xfrm>
            <a:off x="0" y="9144"/>
            <a:ext cx="9131808" cy="6848856"/>
          </a:xfrm>
          <a:prstGeom prst="rect">
            <a:avLst/>
          </a:prstGeom>
          <a:noFill/>
          <a:ln>
            <a:noFill/>
          </a:ln>
        </p:spPr>
      </p:pic>
      <p:sp>
        <p:nvSpPr>
          <p:cNvPr id="254" name="Google Shape;254;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chemeClr val="lt2"/>
                </a:solidFill>
                <a:latin typeface="Calibri"/>
                <a:ea typeface="Calibri"/>
                <a:cs typeface="Calibri"/>
                <a:sym typeface="Calibri"/>
              </a:rPr>
              <a:t>misionleccionesbiblicas.org    Juan el Bautista prepara el camino</a:t>
            </a:r>
            <a:endParaRPr sz="1000">
              <a:solidFill>
                <a:schemeClr val="lt2"/>
              </a:solidFill>
              <a:latin typeface="Calibri"/>
              <a:ea typeface="Calibri"/>
              <a:cs typeface="Calibri"/>
              <a:sym typeface="Calibri"/>
            </a:endParaRPr>
          </a:p>
        </p:txBody>
      </p:sp>
      <p:sp>
        <p:nvSpPr>
          <p:cNvPr id="255" name="Google Shape;255;p43"/>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chemeClr val="lt1"/>
                </a:solidFill>
                <a:latin typeface="Calibri"/>
                <a:ea typeface="Calibri"/>
                <a:cs typeface="Calibri"/>
                <a:sym typeface="Calibri"/>
              </a:rPr>
              <a:t>‹#›</a:t>
            </a:fld>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A person wearing a hat&#10;&#10;Description automatically generated" id="260" name="Google Shape;260;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1" name="Google Shape;261;p4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chemeClr val="lt1"/>
                </a:solidFill>
                <a:latin typeface="Calibri"/>
                <a:ea typeface="Calibri"/>
                <a:cs typeface="Calibri"/>
                <a:sym typeface="Calibri"/>
              </a:rPr>
              <a:t>misionleccionesbiblicas.org    Juan el Bautista prepara el camino</a:t>
            </a:r>
            <a:endParaRPr sz="1000">
              <a:solidFill>
                <a:schemeClr val="lt1"/>
              </a:solidFill>
              <a:latin typeface="Calibri"/>
              <a:ea typeface="Calibri"/>
              <a:cs typeface="Calibri"/>
              <a:sym typeface="Calibri"/>
            </a:endParaRPr>
          </a:p>
        </p:txBody>
      </p:sp>
      <p:sp>
        <p:nvSpPr>
          <p:cNvPr id="262" name="Google Shape;262;p44"/>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chemeClr val="lt2"/>
                </a:solidFill>
                <a:latin typeface="Calibri"/>
                <a:ea typeface="Calibri"/>
                <a:cs typeface="Calibri"/>
                <a:sym typeface="Calibri"/>
              </a:rPr>
              <a:t>‹#›</a:t>
            </a:fld>
            <a:endParaRPr b="0" i="0" sz="1100" u="none" cap="none" strike="noStrike">
              <a:solidFill>
                <a:schemeClr val="lt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A person wearing a costume&#10;&#10;Description automatically generated" id="267" name="Google Shape;267;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8" name="Google Shape;268;p4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95B973"/>
              </a:buClr>
              <a:buSzPts val="1400"/>
              <a:buFont typeface="Calibri"/>
              <a:buNone/>
            </a:pPr>
            <a:r>
              <a:rPr lang="en" sz="1000">
                <a:solidFill>
                  <a:schemeClr val="dk1"/>
                </a:solidFill>
                <a:latin typeface="Calibri"/>
                <a:ea typeface="Calibri"/>
                <a:cs typeface="Calibri"/>
                <a:sym typeface="Calibri"/>
              </a:rPr>
              <a:t>misionleccionesbiblicas.org    Juan el Bautista prepara el camino</a:t>
            </a:r>
            <a:endParaRPr sz="1000">
              <a:latin typeface="Calibri"/>
              <a:ea typeface="Calibri"/>
              <a:cs typeface="Calibri"/>
              <a:sym typeface="Calibri"/>
            </a:endParaRPr>
          </a:p>
        </p:txBody>
      </p:sp>
      <p:sp>
        <p:nvSpPr>
          <p:cNvPr id="269" name="Google Shape;269;p45"/>
          <p:cNvSpPr txBox="1"/>
          <p:nvPr>
            <p:ph idx="12" type="sldNum"/>
          </p:nvPr>
        </p:nvSpPr>
        <p:spPr>
          <a:xfrm>
            <a:off x="8367386" y="6356350"/>
            <a:ext cx="3195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